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9"/>
  </p:notesMasterIdLst>
  <p:handoutMasterIdLst>
    <p:handoutMasterId r:id="rId50"/>
  </p:handoutMasterIdLst>
  <p:sldIdLst>
    <p:sldId id="256" r:id="rId6"/>
    <p:sldId id="267" r:id="rId7"/>
    <p:sldId id="274" r:id="rId8"/>
    <p:sldId id="278" r:id="rId9"/>
    <p:sldId id="282" r:id="rId10"/>
    <p:sldId id="276" r:id="rId11"/>
    <p:sldId id="286" r:id="rId12"/>
    <p:sldId id="287" r:id="rId13"/>
    <p:sldId id="288" r:id="rId14"/>
    <p:sldId id="289" r:id="rId15"/>
    <p:sldId id="290" r:id="rId16"/>
    <p:sldId id="291" r:id="rId17"/>
    <p:sldId id="293" r:id="rId18"/>
    <p:sldId id="370" r:id="rId19"/>
    <p:sldId id="297" r:id="rId20"/>
    <p:sldId id="294" r:id="rId21"/>
    <p:sldId id="295" r:id="rId22"/>
    <p:sldId id="296" r:id="rId23"/>
    <p:sldId id="379" r:id="rId24"/>
    <p:sldId id="380" r:id="rId25"/>
    <p:sldId id="373" r:id="rId26"/>
    <p:sldId id="374" r:id="rId27"/>
    <p:sldId id="375" r:id="rId28"/>
    <p:sldId id="300" r:id="rId29"/>
    <p:sldId id="277" r:id="rId30"/>
    <p:sldId id="320" r:id="rId31"/>
    <p:sldId id="279" r:id="rId32"/>
    <p:sldId id="376" r:id="rId33"/>
    <p:sldId id="377" r:id="rId34"/>
    <p:sldId id="378" r:id="rId35"/>
    <p:sldId id="280" r:id="rId36"/>
    <p:sldId id="281" r:id="rId37"/>
    <p:sldId id="362" r:id="rId38"/>
    <p:sldId id="363" r:id="rId39"/>
    <p:sldId id="283" r:id="rId40"/>
    <p:sldId id="284" r:id="rId41"/>
    <p:sldId id="285" r:id="rId42"/>
    <p:sldId id="364" r:id="rId43"/>
    <p:sldId id="365" r:id="rId44"/>
    <p:sldId id="366" r:id="rId45"/>
    <p:sldId id="367" r:id="rId46"/>
    <p:sldId id="292" r:id="rId47"/>
    <p:sldId id="368" r:id="rId4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 Reed" initials="GR" lastIdx="25" clrIdx="0">
    <p:extLst>
      <p:ext uri="{19B8F6BF-5375-455C-9EA6-DF929625EA0E}">
        <p15:presenceInfo xmlns:p15="http://schemas.microsoft.com/office/powerpoint/2012/main" userId="a4524f40ec64dc33" providerId="Windows Live"/>
      </p:ext>
    </p:extLst>
  </p:cmAuthor>
  <p:cmAuthor id="2" name="Natalie Arnett" initials="NA" lastIdx="30" clrIdx="1">
    <p:extLst>
      <p:ext uri="{19B8F6BF-5375-455C-9EA6-DF929625EA0E}">
        <p15:presenceInfo xmlns:p15="http://schemas.microsoft.com/office/powerpoint/2012/main" userId="S::nataliea@naht.org.uk::8ca3ea74-600c-4333-bfde-7bb22e7faa77" providerId="AD"/>
      </p:ext>
    </p:extLst>
  </p:cmAuthor>
  <p:cmAuthor id="3" name="Sarah Lyons" initials="SL" lastIdx="4" clrIdx="2">
    <p:extLst>
      <p:ext uri="{19B8F6BF-5375-455C-9EA6-DF929625EA0E}">
        <p15:presenceInfo xmlns:p15="http://schemas.microsoft.com/office/powerpoint/2012/main" userId="S-1-5-21-463469273-2503617505-4144301781-4195" providerId="AD"/>
      </p:ext>
    </p:extLst>
  </p:cmAuthor>
  <p:cmAuthor id="4" name="Sarah" initials="S" lastIdx="22" clrIdx="3">
    <p:extLst>
      <p:ext uri="{19B8F6BF-5375-455C-9EA6-DF929625EA0E}">
        <p15:presenceInfo xmlns:p15="http://schemas.microsoft.com/office/powerpoint/2012/main" userId="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17015-413B-4AA9-B2DF-DEF713235910}" v="24" dt="2020-02-12T14:41:58.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7751" autoAdjust="0"/>
  </p:normalViewPr>
  <p:slideViewPr>
    <p:cSldViewPr>
      <p:cViewPr varScale="1">
        <p:scale>
          <a:sx n="66" d="100"/>
          <a:sy n="66" d="100"/>
        </p:scale>
        <p:origin x="1930"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Bennett" userId="0b122c0d-a86e-4f41-9938-89aa4b6dd4f0" providerId="ADAL" clId="{29F17015-413B-4AA9-B2DF-DEF713235910}"/>
    <pc:docChg chg="undo custSel modSld sldOrd">
      <pc:chgData name="Patrick Bennett" userId="0b122c0d-a86e-4f41-9938-89aa4b6dd4f0" providerId="ADAL" clId="{29F17015-413B-4AA9-B2DF-DEF713235910}" dt="2020-02-25T16:00:20.919" v="1675" actId="20577"/>
      <pc:docMkLst>
        <pc:docMk/>
      </pc:docMkLst>
      <pc:sldChg chg="modSp delCm">
        <pc:chgData name="Patrick Bennett" userId="0b122c0d-a86e-4f41-9938-89aa4b6dd4f0" providerId="ADAL" clId="{29F17015-413B-4AA9-B2DF-DEF713235910}" dt="2020-02-12T14:37:28.668" v="1203" actId="20577"/>
        <pc:sldMkLst>
          <pc:docMk/>
          <pc:sldMk cId="2244668442" sldId="256"/>
        </pc:sldMkLst>
        <pc:spChg chg="mod">
          <ac:chgData name="Patrick Bennett" userId="0b122c0d-a86e-4f41-9938-89aa4b6dd4f0" providerId="ADAL" clId="{29F17015-413B-4AA9-B2DF-DEF713235910}" dt="2020-02-12T14:36:47.478" v="1189" actId="20577"/>
          <ac:spMkLst>
            <pc:docMk/>
            <pc:sldMk cId="2244668442" sldId="256"/>
            <ac:spMk id="2" creationId="{00000000-0000-0000-0000-000000000000}"/>
          </ac:spMkLst>
        </pc:spChg>
        <pc:spChg chg="mod">
          <ac:chgData name="Patrick Bennett" userId="0b122c0d-a86e-4f41-9938-89aa4b6dd4f0" providerId="ADAL" clId="{29F17015-413B-4AA9-B2DF-DEF713235910}" dt="2020-02-12T14:37:28.668" v="1203" actId="20577"/>
          <ac:spMkLst>
            <pc:docMk/>
            <pc:sldMk cId="2244668442" sldId="256"/>
            <ac:spMk id="3" creationId="{00000000-0000-0000-0000-000000000000}"/>
          </ac:spMkLst>
        </pc:spChg>
      </pc:sldChg>
      <pc:sldChg chg="modSp addCm delCm modCm">
        <pc:chgData name="Patrick Bennett" userId="0b122c0d-a86e-4f41-9938-89aa4b6dd4f0" providerId="ADAL" clId="{29F17015-413B-4AA9-B2DF-DEF713235910}" dt="2020-02-12T14:42:11.360" v="1266" actId="1592"/>
        <pc:sldMkLst>
          <pc:docMk/>
          <pc:sldMk cId="4076109424" sldId="267"/>
        </pc:sldMkLst>
        <pc:spChg chg="mod">
          <ac:chgData name="Patrick Bennett" userId="0b122c0d-a86e-4f41-9938-89aa4b6dd4f0" providerId="ADAL" clId="{29F17015-413B-4AA9-B2DF-DEF713235910}" dt="2020-02-12T14:39:52.002" v="1263" actId="20577"/>
          <ac:spMkLst>
            <pc:docMk/>
            <pc:sldMk cId="4076109424" sldId="267"/>
            <ac:spMk id="3" creationId="{00000000-0000-0000-0000-000000000000}"/>
          </ac:spMkLst>
        </pc:spChg>
      </pc:sldChg>
      <pc:sldChg chg="modSp delCm">
        <pc:chgData name="Patrick Bennett" userId="0b122c0d-a86e-4f41-9938-89aa4b6dd4f0" providerId="ADAL" clId="{29F17015-413B-4AA9-B2DF-DEF713235910}" dt="2020-01-31T12:29:26.423" v="1118" actId="1592"/>
        <pc:sldMkLst>
          <pc:docMk/>
          <pc:sldMk cId="1575301278" sldId="274"/>
        </pc:sldMkLst>
        <pc:spChg chg="mod">
          <ac:chgData name="Patrick Bennett" userId="0b122c0d-a86e-4f41-9938-89aa4b6dd4f0" providerId="ADAL" clId="{29F17015-413B-4AA9-B2DF-DEF713235910}" dt="2020-01-29T14:57:49.879" v="578" actId="403"/>
          <ac:spMkLst>
            <pc:docMk/>
            <pc:sldMk cId="1575301278" sldId="274"/>
            <ac:spMk id="2" creationId="{E93D5D84-E49D-42CB-8013-C5A6370B4694}"/>
          </ac:spMkLst>
        </pc:spChg>
        <pc:spChg chg="mod">
          <ac:chgData name="Patrick Bennett" userId="0b122c0d-a86e-4f41-9938-89aa4b6dd4f0" providerId="ADAL" clId="{29F17015-413B-4AA9-B2DF-DEF713235910}" dt="2020-01-29T14:59:04.085" v="581" actId="14100"/>
          <ac:spMkLst>
            <pc:docMk/>
            <pc:sldMk cId="1575301278" sldId="274"/>
            <ac:spMk id="3" creationId="{00000000-0000-0000-0000-000000000000}"/>
          </ac:spMkLst>
        </pc:spChg>
      </pc:sldChg>
      <pc:sldChg chg="modSp delCm">
        <pc:chgData name="Patrick Bennett" userId="0b122c0d-a86e-4f41-9938-89aa4b6dd4f0" providerId="ADAL" clId="{29F17015-413B-4AA9-B2DF-DEF713235910}" dt="2020-02-12T14:54:59.288" v="1280" actId="20577"/>
        <pc:sldMkLst>
          <pc:docMk/>
          <pc:sldMk cId="2753294266" sldId="278"/>
        </pc:sldMkLst>
        <pc:spChg chg="mod">
          <ac:chgData name="Patrick Bennett" userId="0b122c0d-a86e-4f41-9938-89aa4b6dd4f0" providerId="ADAL" clId="{29F17015-413B-4AA9-B2DF-DEF713235910}" dt="2020-02-12T14:54:59.288" v="1280" actId="20577"/>
          <ac:spMkLst>
            <pc:docMk/>
            <pc:sldMk cId="2753294266" sldId="278"/>
            <ac:spMk id="2" creationId="{00000000-0000-0000-0000-000000000000}"/>
          </ac:spMkLst>
        </pc:spChg>
      </pc:sldChg>
      <pc:sldChg chg="modSp">
        <pc:chgData name="Patrick Bennett" userId="0b122c0d-a86e-4f41-9938-89aa4b6dd4f0" providerId="ADAL" clId="{29F17015-413B-4AA9-B2DF-DEF713235910}" dt="2020-02-12T14:56:19.520" v="1328" actId="20577"/>
        <pc:sldMkLst>
          <pc:docMk/>
          <pc:sldMk cId="863289773" sldId="282"/>
        </pc:sldMkLst>
        <pc:spChg chg="mod">
          <ac:chgData name="Patrick Bennett" userId="0b122c0d-a86e-4f41-9938-89aa4b6dd4f0" providerId="ADAL" clId="{29F17015-413B-4AA9-B2DF-DEF713235910}" dt="2020-02-12T14:56:19.520" v="1328" actId="20577"/>
          <ac:spMkLst>
            <pc:docMk/>
            <pc:sldMk cId="863289773" sldId="282"/>
            <ac:spMk id="2" creationId="{00000000-0000-0000-0000-000000000000}"/>
          </ac:spMkLst>
        </pc:spChg>
      </pc:sldChg>
      <pc:sldChg chg="modSp delCm">
        <pc:chgData name="Patrick Bennett" userId="0b122c0d-a86e-4f41-9938-89aa4b6dd4f0" providerId="ADAL" clId="{29F17015-413B-4AA9-B2DF-DEF713235910}" dt="2020-01-29T15:06:23.049" v="593" actId="1592"/>
        <pc:sldMkLst>
          <pc:docMk/>
          <pc:sldMk cId="1347372963" sldId="286"/>
        </pc:sldMkLst>
        <pc:spChg chg="mod">
          <ac:chgData name="Patrick Bennett" userId="0b122c0d-a86e-4f41-9938-89aa4b6dd4f0" providerId="ADAL" clId="{29F17015-413B-4AA9-B2DF-DEF713235910}" dt="2020-01-29T15:03:33.050" v="584" actId="20577"/>
          <ac:spMkLst>
            <pc:docMk/>
            <pc:sldMk cId="1347372963" sldId="286"/>
            <ac:spMk id="3" creationId="{00000000-0000-0000-0000-000000000000}"/>
          </ac:spMkLst>
        </pc:spChg>
      </pc:sldChg>
      <pc:sldChg chg="modSp delCm modCm">
        <pc:chgData name="Patrick Bennett" userId="0b122c0d-a86e-4f41-9938-89aa4b6dd4f0" providerId="ADAL" clId="{29F17015-413B-4AA9-B2DF-DEF713235910}" dt="2020-02-12T15:04:34.756" v="1396" actId="20577"/>
        <pc:sldMkLst>
          <pc:docMk/>
          <pc:sldMk cId="681441007" sldId="287"/>
        </pc:sldMkLst>
        <pc:spChg chg="mod">
          <ac:chgData name="Patrick Bennett" userId="0b122c0d-a86e-4f41-9938-89aa4b6dd4f0" providerId="ADAL" clId="{29F17015-413B-4AA9-B2DF-DEF713235910}" dt="2020-01-31T12:36:47.434" v="1130" actId="14100"/>
          <ac:spMkLst>
            <pc:docMk/>
            <pc:sldMk cId="681441007" sldId="287"/>
            <ac:spMk id="2" creationId="{00000000-0000-0000-0000-000000000000}"/>
          </ac:spMkLst>
        </pc:spChg>
        <pc:spChg chg="mod">
          <ac:chgData name="Patrick Bennett" userId="0b122c0d-a86e-4f41-9938-89aa4b6dd4f0" providerId="ADAL" clId="{29F17015-413B-4AA9-B2DF-DEF713235910}" dt="2020-02-12T15:04:34.756" v="1396" actId="20577"/>
          <ac:spMkLst>
            <pc:docMk/>
            <pc:sldMk cId="681441007" sldId="287"/>
            <ac:spMk id="3" creationId="{00000000-0000-0000-0000-000000000000}"/>
          </ac:spMkLst>
        </pc:spChg>
        <pc:spChg chg="mod">
          <ac:chgData name="Patrick Bennett" userId="0b122c0d-a86e-4f41-9938-89aa4b6dd4f0" providerId="ADAL" clId="{29F17015-413B-4AA9-B2DF-DEF713235910}" dt="2020-01-31T12:37:13.170" v="1134" actId="403"/>
          <ac:spMkLst>
            <pc:docMk/>
            <pc:sldMk cId="681441007" sldId="287"/>
            <ac:spMk id="4" creationId="{709EB2B5-7D70-41D1-8FDA-D2E8FC7612F1}"/>
          </ac:spMkLst>
        </pc:spChg>
      </pc:sldChg>
      <pc:sldChg chg="modSp addCm delCm">
        <pc:chgData name="Patrick Bennett" userId="0b122c0d-a86e-4f41-9938-89aa4b6dd4f0" providerId="ADAL" clId="{29F17015-413B-4AA9-B2DF-DEF713235910}" dt="2020-02-12T15:07:44.621" v="1407" actId="20577"/>
        <pc:sldMkLst>
          <pc:docMk/>
          <pc:sldMk cId="1197162216" sldId="288"/>
        </pc:sldMkLst>
        <pc:spChg chg="mod">
          <ac:chgData name="Patrick Bennett" userId="0b122c0d-a86e-4f41-9938-89aa4b6dd4f0" providerId="ADAL" clId="{29F17015-413B-4AA9-B2DF-DEF713235910}" dt="2020-02-12T15:07:44.621" v="1407" actId="20577"/>
          <ac:spMkLst>
            <pc:docMk/>
            <pc:sldMk cId="1197162216" sldId="288"/>
            <ac:spMk id="3" creationId="{00000000-0000-0000-0000-000000000000}"/>
          </ac:spMkLst>
        </pc:spChg>
      </pc:sldChg>
      <pc:sldChg chg="modSp delCm">
        <pc:chgData name="Patrick Bennett" userId="0b122c0d-a86e-4f41-9938-89aa4b6dd4f0" providerId="ADAL" clId="{29F17015-413B-4AA9-B2DF-DEF713235910}" dt="2020-01-31T12:40:37.445" v="1143" actId="404"/>
        <pc:sldMkLst>
          <pc:docMk/>
          <pc:sldMk cId="2083563881" sldId="289"/>
        </pc:sldMkLst>
        <pc:spChg chg="mod">
          <ac:chgData name="Patrick Bennett" userId="0b122c0d-a86e-4f41-9938-89aa4b6dd4f0" providerId="ADAL" clId="{29F17015-413B-4AA9-B2DF-DEF713235910}" dt="2020-01-31T12:40:37.445" v="1143" actId="404"/>
          <ac:spMkLst>
            <pc:docMk/>
            <pc:sldMk cId="2083563881" sldId="289"/>
            <ac:spMk id="3" creationId="{00000000-0000-0000-0000-000000000000}"/>
          </ac:spMkLst>
        </pc:spChg>
      </pc:sldChg>
      <pc:sldChg chg="modSp delCm">
        <pc:chgData name="Patrick Bennett" userId="0b122c0d-a86e-4f41-9938-89aa4b6dd4f0" providerId="ADAL" clId="{29F17015-413B-4AA9-B2DF-DEF713235910}" dt="2020-02-12T15:10:47.825" v="1442" actId="20577"/>
        <pc:sldMkLst>
          <pc:docMk/>
          <pc:sldMk cId="3776248785" sldId="290"/>
        </pc:sldMkLst>
        <pc:spChg chg="mod">
          <ac:chgData name="Patrick Bennett" userId="0b122c0d-a86e-4f41-9938-89aa4b6dd4f0" providerId="ADAL" clId="{29F17015-413B-4AA9-B2DF-DEF713235910}" dt="2020-02-12T15:10:47.825" v="1442" actId="20577"/>
          <ac:spMkLst>
            <pc:docMk/>
            <pc:sldMk cId="3776248785" sldId="290"/>
            <ac:spMk id="3" creationId="{00000000-0000-0000-0000-000000000000}"/>
          </ac:spMkLst>
        </pc:spChg>
      </pc:sldChg>
      <pc:sldChg chg="modSp">
        <pc:chgData name="Patrick Bennett" userId="0b122c0d-a86e-4f41-9938-89aa4b6dd4f0" providerId="ADAL" clId="{29F17015-413B-4AA9-B2DF-DEF713235910}" dt="2020-02-12T15:13:34.614" v="1472" actId="20577"/>
        <pc:sldMkLst>
          <pc:docMk/>
          <pc:sldMk cId="2581243391" sldId="291"/>
        </pc:sldMkLst>
        <pc:spChg chg="mod">
          <ac:chgData name="Patrick Bennett" userId="0b122c0d-a86e-4f41-9938-89aa4b6dd4f0" providerId="ADAL" clId="{29F17015-413B-4AA9-B2DF-DEF713235910}" dt="2020-02-12T15:13:34.614" v="1472" actId="20577"/>
          <ac:spMkLst>
            <pc:docMk/>
            <pc:sldMk cId="2581243391" sldId="291"/>
            <ac:spMk id="3" creationId="{00000000-0000-0000-0000-000000000000}"/>
          </ac:spMkLst>
        </pc:spChg>
      </pc:sldChg>
      <pc:sldChg chg="modSp delCm">
        <pc:chgData name="Patrick Bennett" userId="0b122c0d-a86e-4f41-9938-89aa4b6dd4f0" providerId="ADAL" clId="{29F17015-413B-4AA9-B2DF-DEF713235910}" dt="2020-01-29T15:37:28.958" v="1007" actId="1592"/>
        <pc:sldMkLst>
          <pc:docMk/>
          <pc:sldMk cId="3308730409" sldId="293"/>
        </pc:sldMkLst>
        <pc:spChg chg="mod">
          <ac:chgData name="Patrick Bennett" userId="0b122c0d-a86e-4f41-9938-89aa4b6dd4f0" providerId="ADAL" clId="{29F17015-413B-4AA9-B2DF-DEF713235910}" dt="2020-01-29T15:36:51.132" v="1006" actId="6549"/>
          <ac:spMkLst>
            <pc:docMk/>
            <pc:sldMk cId="3308730409" sldId="293"/>
            <ac:spMk id="3" creationId="{00000000-0000-0000-0000-000000000000}"/>
          </ac:spMkLst>
        </pc:spChg>
      </pc:sldChg>
      <pc:sldChg chg="modSp">
        <pc:chgData name="Patrick Bennett" userId="0b122c0d-a86e-4f41-9938-89aa4b6dd4f0" providerId="ADAL" clId="{29F17015-413B-4AA9-B2DF-DEF713235910}" dt="2020-02-20T10:22:31.480" v="1653" actId="20577"/>
        <pc:sldMkLst>
          <pc:docMk/>
          <pc:sldMk cId="2201634330" sldId="295"/>
        </pc:sldMkLst>
        <pc:spChg chg="mod">
          <ac:chgData name="Patrick Bennett" userId="0b122c0d-a86e-4f41-9938-89aa4b6dd4f0" providerId="ADAL" clId="{29F17015-413B-4AA9-B2DF-DEF713235910}" dt="2020-02-20T10:22:31.480" v="1653" actId="20577"/>
          <ac:spMkLst>
            <pc:docMk/>
            <pc:sldMk cId="2201634330" sldId="295"/>
            <ac:spMk id="3" creationId="{00000000-0000-0000-0000-000000000000}"/>
          </ac:spMkLst>
        </pc:spChg>
      </pc:sldChg>
      <pc:sldChg chg="modSp ord delCm">
        <pc:chgData name="Patrick Bennett" userId="0b122c0d-a86e-4f41-9938-89aa4b6dd4f0" providerId="ADAL" clId="{29F17015-413B-4AA9-B2DF-DEF713235910}" dt="2020-01-31T12:41:24.563" v="1144" actId="1592"/>
        <pc:sldMkLst>
          <pc:docMk/>
          <pc:sldMk cId="1796321879" sldId="297"/>
        </pc:sldMkLst>
        <pc:spChg chg="mod">
          <ac:chgData name="Patrick Bennett" userId="0b122c0d-a86e-4f41-9938-89aa4b6dd4f0" providerId="ADAL" clId="{29F17015-413B-4AA9-B2DF-DEF713235910}" dt="2020-01-29T15:43:43.270" v="1108" actId="5793"/>
          <ac:spMkLst>
            <pc:docMk/>
            <pc:sldMk cId="1796321879" sldId="297"/>
            <ac:spMk id="3" creationId="{00000000-0000-0000-0000-000000000000}"/>
          </ac:spMkLst>
        </pc:spChg>
      </pc:sldChg>
      <pc:sldChg chg="delCm">
        <pc:chgData name="Patrick Bennett" userId="0b122c0d-a86e-4f41-9938-89aa4b6dd4f0" providerId="ADAL" clId="{29F17015-413B-4AA9-B2DF-DEF713235910}" dt="2020-01-29T15:45:52.403" v="1113" actId="1592"/>
        <pc:sldMkLst>
          <pc:docMk/>
          <pc:sldMk cId="0" sldId="300"/>
        </pc:sldMkLst>
      </pc:sldChg>
      <pc:sldChg chg="modSp mod delCm">
        <pc:chgData name="Patrick Bennett" userId="0b122c0d-a86e-4f41-9938-89aa4b6dd4f0" providerId="ADAL" clId="{29F17015-413B-4AA9-B2DF-DEF713235910}" dt="2020-02-25T16:00:20.919" v="1675" actId="20577"/>
        <pc:sldMkLst>
          <pc:docMk/>
          <pc:sldMk cId="3195921138" sldId="370"/>
        </pc:sldMkLst>
        <pc:spChg chg="mod">
          <ac:chgData name="Patrick Bennett" userId="0b122c0d-a86e-4f41-9938-89aa4b6dd4f0" providerId="ADAL" clId="{29F17015-413B-4AA9-B2DF-DEF713235910}" dt="2020-02-12T15:15:08.451" v="1484" actId="27636"/>
          <ac:spMkLst>
            <pc:docMk/>
            <pc:sldMk cId="3195921138" sldId="370"/>
            <ac:spMk id="2" creationId="{00000000-0000-0000-0000-000000000000}"/>
          </ac:spMkLst>
        </pc:spChg>
        <pc:spChg chg="mod">
          <ac:chgData name="Patrick Bennett" userId="0b122c0d-a86e-4f41-9938-89aa4b6dd4f0" providerId="ADAL" clId="{29F17015-413B-4AA9-B2DF-DEF713235910}" dt="2020-02-25T16:00:20.919" v="1675" actId="20577"/>
          <ac:spMkLst>
            <pc:docMk/>
            <pc:sldMk cId="3195921138" sldId="370"/>
            <ac:spMk id="3" creationId="{00000000-0000-0000-0000-000000000000}"/>
          </ac:spMkLst>
        </pc:spChg>
      </pc:sldChg>
      <pc:sldChg chg="modSp">
        <pc:chgData name="Patrick Bennett" userId="0b122c0d-a86e-4f41-9938-89aa4b6dd4f0" providerId="ADAL" clId="{29F17015-413B-4AA9-B2DF-DEF713235910}" dt="2020-02-12T15:27:12.840" v="1648" actId="20577"/>
        <pc:sldMkLst>
          <pc:docMk/>
          <pc:sldMk cId="3885352233" sldId="373"/>
        </pc:sldMkLst>
        <pc:spChg chg="mod">
          <ac:chgData name="Patrick Bennett" userId="0b122c0d-a86e-4f41-9938-89aa4b6dd4f0" providerId="ADAL" clId="{29F17015-413B-4AA9-B2DF-DEF713235910}" dt="2020-02-12T15:27:12.840" v="1648" actId="20577"/>
          <ac:spMkLst>
            <pc:docMk/>
            <pc:sldMk cId="3885352233" sldId="373"/>
            <ac:spMk id="3" creationId="{00000000-0000-0000-0000-000000000000}"/>
          </ac:spMkLst>
        </pc:spChg>
      </pc:sldChg>
      <pc:sldChg chg="modSp delCm">
        <pc:chgData name="Patrick Bennett" userId="0b122c0d-a86e-4f41-9938-89aa4b6dd4f0" providerId="ADAL" clId="{29F17015-413B-4AA9-B2DF-DEF713235910}" dt="2020-01-29T15:45:42.264" v="1111" actId="1592"/>
        <pc:sldMkLst>
          <pc:docMk/>
          <pc:sldMk cId="3962210851" sldId="375"/>
        </pc:sldMkLst>
        <pc:spChg chg="mod">
          <ac:chgData name="Patrick Bennett" userId="0b122c0d-a86e-4f41-9938-89aa4b6dd4f0" providerId="ADAL" clId="{29F17015-413B-4AA9-B2DF-DEF713235910}" dt="2020-01-29T15:45:33.198" v="1110" actId="207"/>
          <ac:spMkLst>
            <pc:docMk/>
            <pc:sldMk cId="3962210851" sldId="375"/>
            <ac:spMk id="3" creationId="{00000000-0000-0000-0000-000000000000}"/>
          </ac:spMkLst>
        </pc:spChg>
      </pc:sldChg>
      <pc:sldChg chg="modSp">
        <pc:chgData name="Patrick Bennett" userId="0b122c0d-a86e-4f41-9938-89aa4b6dd4f0" providerId="ADAL" clId="{29F17015-413B-4AA9-B2DF-DEF713235910}" dt="2020-02-12T15:23:12.510" v="1566" actId="20577"/>
        <pc:sldMkLst>
          <pc:docMk/>
          <pc:sldMk cId="541881274" sldId="379"/>
        </pc:sldMkLst>
        <pc:spChg chg="mod">
          <ac:chgData name="Patrick Bennett" userId="0b122c0d-a86e-4f41-9938-89aa4b6dd4f0" providerId="ADAL" clId="{29F17015-413B-4AA9-B2DF-DEF713235910}" dt="2020-02-12T15:23:12.510" v="1566" actId="20577"/>
          <ac:spMkLst>
            <pc:docMk/>
            <pc:sldMk cId="541881274" sldId="379"/>
            <ac:spMk id="3" creationId="{00000000-0000-0000-0000-000000000000}"/>
          </ac:spMkLst>
        </pc:spChg>
      </pc:sldChg>
      <pc:sldChg chg="modSp delCm">
        <pc:chgData name="Patrick Bennett" userId="0b122c0d-a86e-4f41-9938-89aa4b6dd4f0" providerId="ADAL" clId="{29F17015-413B-4AA9-B2DF-DEF713235910}" dt="2020-02-12T15:24:52.431" v="1576" actId="6549"/>
        <pc:sldMkLst>
          <pc:docMk/>
          <pc:sldMk cId="4032842879" sldId="380"/>
        </pc:sldMkLst>
        <pc:spChg chg="mod">
          <ac:chgData name="Patrick Bennett" userId="0b122c0d-a86e-4f41-9938-89aa4b6dd4f0" providerId="ADAL" clId="{29F17015-413B-4AA9-B2DF-DEF713235910}" dt="2020-02-12T15:24:52.431" v="1576" actId="6549"/>
          <ac:spMkLst>
            <pc:docMk/>
            <pc:sldMk cId="4032842879" sldId="380"/>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293815-07F9-45A4-AF1C-BC64EBAEB987}"/>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13BC074-BBA8-4FA6-A811-6C4BB7569E24}"/>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9CF5ABC-87D1-4CE6-9F1F-ADBAD8A62CFC}" type="datetimeFigureOut">
              <a:rPr lang="en-GB" smtClean="0"/>
              <a:t>25/02/2020</a:t>
            </a:fld>
            <a:endParaRPr lang="en-GB"/>
          </a:p>
        </p:txBody>
      </p:sp>
      <p:sp>
        <p:nvSpPr>
          <p:cNvPr id="4" name="Footer Placeholder 3">
            <a:extLst>
              <a:ext uri="{FF2B5EF4-FFF2-40B4-BE49-F238E27FC236}">
                <a16:creationId xmlns:a16="http://schemas.microsoft.com/office/drawing/2014/main" id="{90D9E297-A678-47C2-A824-69864D4B4C54}"/>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370305C-8366-4641-896A-EDD0E8CCD681}"/>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E8062389-802C-42F1-9B1B-6C9C0A86EEFA}" type="slidenum">
              <a:rPr lang="en-GB" smtClean="0"/>
              <a:t>‹#›</a:t>
            </a:fld>
            <a:endParaRPr lang="en-GB"/>
          </a:p>
        </p:txBody>
      </p:sp>
    </p:spTree>
    <p:extLst>
      <p:ext uri="{BB962C8B-B14F-4D97-AF65-F5344CB8AC3E}">
        <p14:creationId xmlns:p14="http://schemas.microsoft.com/office/powerpoint/2010/main" val="1699776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5D79013-992B-4A6D-9E30-67BA441380DD}" type="datetimeFigureOut">
              <a:rPr lang="en-GB" smtClean="0"/>
              <a:t>25/02/2020</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7B92EF9-0A7A-4FFF-A5D3-3AD80FC94752}" type="slidenum">
              <a:rPr lang="en-GB" smtClean="0"/>
              <a:t>‹#›</a:t>
            </a:fld>
            <a:endParaRPr lang="en-GB"/>
          </a:p>
        </p:txBody>
      </p:sp>
    </p:spTree>
    <p:extLst>
      <p:ext uri="{BB962C8B-B14F-4D97-AF65-F5344CB8AC3E}">
        <p14:creationId xmlns:p14="http://schemas.microsoft.com/office/powerpoint/2010/main" val="4280882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92EF9-0A7A-4FFF-A5D3-3AD80FC94752}" type="slidenum">
              <a:rPr lang="en-GB" smtClean="0"/>
              <a:t>1</a:t>
            </a:fld>
            <a:endParaRPr lang="en-GB"/>
          </a:p>
        </p:txBody>
      </p:sp>
    </p:spTree>
    <p:extLst>
      <p:ext uri="{BB962C8B-B14F-4D97-AF65-F5344CB8AC3E}">
        <p14:creationId xmlns:p14="http://schemas.microsoft.com/office/powerpoint/2010/main" val="2497131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10</a:t>
            </a:fld>
            <a:endParaRPr lang="en-GB"/>
          </a:p>
        </p:txBody>
      </p:sp>
    </p:spTree>
    <p:extLst>
      <p:ext uri="{BB962C8B-B14F-4D97-AF65-F5344CB8AC3E}">
        <p14:creationId xmlns:p14="http://schemas.microsoft.com/office/powerpoint/2010/main" val="417022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11</a:t>
            </a:fld>
            <a:endParaRPr lang="en-GB"/>
          </a:p>
        </p:txBody>
      </p:sp>
    </p:spTree>
    <p:extLst>
      <p:ext uri="{BB962C8B-B14F-4D97-AF65-F5344CB8AC3E}">
        <p14:creationId xmlns:p14="http://schemas.microsoft.com/office/powerpoint/2010/main" val="282287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12</a:t>
            </a:fld>
            <a:endParaRPr lang="en-GB"/>
          </a:p>
        </p:txBody>
      </p:sp>
    </p:spTree>
    <p:extLst>
      <p:ext uri="{BB962C8B-B14F-4D97-AF65-F5344CB8AC3E}">
        <p14:creationId xmlns:p14="http://schemas.microsoft.com/office/powerpoint/2010/main" val="332535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13</a:t>
            </a:fld>
            <a:endParaRPr lang="en-GB"/>
          </a:p>
        </p:txBody>
      </p:sp>
    </p:spTree>
    <p:extLst>
      <p:ext uri="{BB962C8B-B14F-4D97-AF65-F5344CB8AC3E}">
        <p14:creationId xmlns:p14="http://schemas.microsoft.com/office/powerpoint/2010/main" val="305491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14</a:t>
            </a:fld>
            <a:endParaRPr lang="en-GB"/>
          </a:p>
        </p:txBody>
      </p:sp>
    </p:spTree>
    <p:extLst>
      <p:ext uri="{BB962C8B-B14F-4D97-AF65-F5344CB8AC3E}">
        <p14:creationId xmlns:p14="http://schemas.microsoft.com/office/powerpoint/2010/main" val="59737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15</a:t>
            </a:fld>
            <a:endParaRPr lang="en-GB"/>
          </a:p>
        </p:txBody>
      </p:sp>
    </p:spTree>
    <p:extLst>
      <p:ext uri="{BB962C8B-B14F-4D97-AF65-F5344CB8AC3E}">
        <p14:creationId xmlns:p14="http://schemas.microsoft.com/office/powerpoint/2010/main" val="384164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16</a:t>
            </a:fld>
            <a:endParaRPr lang="en-GB"/>
          </a:p>
        </p:txBody>
      </p:sp>
    </p:spTree>
    <p:extLst>
      <p:ext uri="{BB962C8B-B14F-4D97-AF65-F5344CB8AC3E}">
        <p14:creationId xmlns:p14="http://schemas.microsoft.com/office/powerpoint/2010/main" val="1497198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17</a:t>
            </a:fld>
            <a:endParaRPr lang="en-GB"/>
          </a:p>
        </p:txBody>
      </p:sp>
    </p:spTree>
    <p:extLst>
      <p:ext uri="{BB962C8B-B14F-4D97-AF65-F5344CB8AC3E}">
        <p14:creationId xmlns:p14="http://schemas.microsoft.com/office/powerpoint/2010/main" val="1758608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18</a:t>
            </a:fld>
            <a:endParaRPr lang="en-GB"/>
          </a:p>
        </p:txBody>
      </p:sp>
    </p:spTree>
    <p:extLst>
      <p:ext uri="{BB962C8B-B14F-4D97-AF65-F5344CB8AC3E}">
        <p14:creationId xmlns:p14="http://schemas.microsoft.com/office/powerpoint/2010/main" val="3402980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19</a:t>
            </a:fld>
            <a:endParaRPr lang="en-GB"/>
          </a:p>
        </p:txBody>
      </p:sp>
    </p:spTree>
    <p:extLst>
      <p:ext uri="{BB962C8B-B14F-4D97-AF65-F5344CB8AC3E}">
        <p14:creationId xmlns:p14="http://schemas.microsoft.com/office/powerpoint/2010/main" val="428226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92EF9-0A7A-4FFF-A5D3-3AD80FC94752}" type="slidenum">
              <a:rPr lang="en-GB" smtClean="0"/>
              <a:t>2</a:t>
            </a:fld>
            <a:endParaRPr lang="en-GB"/>
          </a:p>
        </p:txBody>
      </p:sp>
    </p:spTree>
    <p:extLst>
      <p:ext uri="{BB962C8B-B14F-4D97-AF65-F5344CB8AC3E}">
        <p14:creationId xmlns:p14="http://schemas.microsoft.com/office/powerpoint/2010/main" val="2235987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20</a:t>
            </a:fld>
            <a:endParaRPr lang="en-GB"/>
          </a:p>
        </p:txBody>
      </p:sp>
    </p:spTree>
    <p:extLst>
      <p:ext uri="{BB962C8B-B14F-4D97-AF65-F5344CB8AC3E}">
        <p14:creationId xmlns:p14="http://schemas.microsoft.com/office/powerpoint/2010/main" val="2849182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21</a:t>
            </a:fld>
            <a:endParaRPr lang="en-GB"/>
          </a:p>
        </p:txBody>
      </p:sp>
    </p:spTree>
    <p:extLst>
      <p:ext uri="{BB962C8B-B14F-4D97-AF65-F5344CB8AC3E}">
        <p14:creationId xmlns:p14="http://schemas.microsoft.com/office/powerpoint/2010/main" val="114078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22</a:t>
            </a:fld>
            <a:endParaRPr lang="en-GB"/>
          </a:p>
        </p:txBody>
      </p:sp>
    </p:spTree>
    <p:extLst>
      <p:ext uri="{BB962C8B-B14F-4D97-AF65-F5344CB8AC3E}">
        <p14:creationId xmlns:p14="http://schemas.microsoft.com/office/powerpoint/2010/main" val="3510329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23</a:t>
            </a:fld>
            <a:endParaRPr lang="en-GB"/>
          </a:p>
        </p:txBody>
      </p:sp>
    </p:spTree>
    <p:extLst>
      <p:ext uri="{BB962C8B-B14F-4D97-AF65-F5344CB8AC3E}">
        <p14:creationId xmlns:p14="http://schemas.microsoft.com/office/powerpoint/2010/main" val="695668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FEC6BFB-6225-431B-A113-43071764DE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4754500-A872-45C5-A9F2-74A2CA68B933}" type="slidenum">
              <a:rPr lang="en-GB" altLang="en-US" sz="1200" smtClean="0"/>
              <a:pPr/>
              <a:t>24</a:t>
            </a:fld>
            <a:endParaRPr lang="en-GB" altLang="en-US" sz="1200"/>
          </a:p>
        </p:txBody>
      </p:sp>
      <p:sp>
        <p:nvSpPr>
          <p:cNvPr id="25603" name="Rectangle 2">
            <a:extLst>
              <a:ext uri="{FF2B5EF4-FFF2-40B4-BE49-F238E27FC236}">
                <a16:creationId xmlns:a16="http://schemas.microsoft.com/office/drawing/2014/main" id="{21CB6BAE-A96D-4CD5-B984-CF9CF1AECB6C}"/>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D24950F7-F9FB-4FFA-BE76-84382CC0F08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5D42549-114F-47D8-9FCD-FDD33E6C44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79556BE-50F2-4BB7-BEBC-9B52FC3C685B}" type="slidenum">
              <a:rPr lang="en-GB" altLang="en-US" sz="1200" smtClean="0"/>
              <a:pPr/>
              <a:t>25</a:t>
            </a:fld>
            <a:endParaRPr lang="en-GB" altLang="en-US" sz="1200"/>
          </a:p>
        </p:txBody>
      </p:sp>
      <p:sp>
        <p:nvSpPr>
          <p:cNvPr id="27651" name="Rectangle 2">
            <a:extLst>
              <a:ext uri="{FF2B5EF4-FFF2-40B4-BE49-F238E27FC236}">
                <a16:creationId xmlns:a16="http://schemas.microsoft.com/office/drawing/2014/main" id="{C1C988B2-A400-4C88-BB7D-EEF6B072F033}"/>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0CA4E80-4995-4461-9A80-0C400FE4066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A61C58E-AD30-49A7-8298-6395C9C675F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2CF5BE6-5714-4960-B8AF-03716594A054}" type="slidenum">
              <a:rPr lang="en-GB" altLang="en-US" sz="1200" smtClean="0"/>
              <a:pPr/>
              <a:t>26</a:t>
            </a:fld>
            <a:endParaRPr lang="en-GB" altLang="en-US" sz="1200"/>
          </a:p>
        </p:txBody>
      </p:sp>
      <p:sp>
        <p:nvSpPr>
          <p:cNvPr id="29699" name="Rectangle 2">
            <a:extLst>
              <a:ext uri="{FF2B5EF4-FFF2-40B4-BE49-F238E27FC236}">
                <a16:creationId xmlns:a16="http://schemas.microsoft.com/office/drawing/2014/main" id="{DFDFED44-9296-45D8-92DE-7D6684A9452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A29E24C-BE88-4C62-A952-B67C02965A6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A58A4DF-3092-4F02-B821-00F2EED47C8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C7522F-6E00-47B8-97FF-BCE37B7B9B6E}" type="slidenum">
              <a:rPr lang="en-GB" altLang="en-US" sz="1200" smtClean="0"/>
              <a:pPr/>
              <a:t>27</a:t>
            </a:fld>
            <a:endParaRPr lang="en-GB" altLang="en-US" sz="1200"/>
          </a:p>
        </p:txBody>
      </p:sp>
      <p:sp>
        <p:nvSpPr>
          <p:cNvPr id="31747" name="Rectangle 2">
            <a:extLst>
              <a:ext uri="{FF2B5EF4-FFF2-40B4-BE49-F238E27FC236}">
                <a16:creationId xmlns:a16="http://schemas.microsoft.com/office/drawing/2014/main" id="{4A6DD7D4-317A-4A26-8465-520022B4207E}"/>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4A8827C5-A7A0-474B-842F-727BCD733B9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92EF9-0A7A-4FFF-A5D3-3AD80FC94752}" type="slidenum">
              <a:rPr lang="en-GB" smtClean="0"/>
              <a:t>28</a:t>
            </a:fld>
            <a:endParaRPr lang="en-GB"/>
          </a:p>
        </p:txBody>
      </p:sp>
    </p:spTree>
    <p:extLst>
      <p:ext uri="{BB962C8B-B14F-4D97-AF65-F5344CB8AC3E}">
        <p14:creationId xmlns:p14="http://schemas.microsoft.com/office/powerpoint/2010/main" val="2369670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92EF9-0A7A-4FFF-A5D3-3AD80FC94752}" type="slidenum">
              <a:rPr lang="en-GB" smtClean="0"/>
              <a:t>29</a:t>
            </a:fld>
            <a:endParaRPr lang="en-GB"/>
          </a:p>
        </p:txBody>
      </p:sp>
    </p:spTree>
    <p:extLst>
      <p:ext uri="{BB962C8B-B14F-4D97-AF65-F5344CB8AC3E}">
        <p14:creationId xmlns:p14="http://schemas.microsoft.com/office/powerpoint/2010/main" val="388212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92EF9-0A7A-4FFF-A5D3-3AD80FC94752}" type="slidenum">
              <a:rPr lang="en-GB" smtClean="0"/>
              <a:t>3</a:t>
            </a:fld>
            <a:endParaRPr lang="en-GB"/>
          </a:p>
        </p:txBody>
      </p:sp>
    </p:spTree>
    <p:extLst>
      <p:ext uri="{BB962C8B-B14F-4D97-AF65-F5344CB8AC3E}">
        <p14:creationId xmlns:p14="http://schemas.microsoft.com/office/powerpoint/2010/main" val="3898043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92EF9-0A7A-4FFF-A5D3-3AD80FC94752}" type="slidenum">
              <a:rPr lang="en-GB" smtClean="0"/>
              <a:t>30</a:t>
            </a:fld>
            <a:endParaRPr lang="en-GB"/>
          </a:p>
        </p:txBody>
      </p:sp>
    </p:spTree>
    <p:extLst>
      <p:ext uri="{BB962C8B-B14F-4D97-AF65-F5344CB8AC3E}">
        <p14:creationId xmlns:p14="http://schemas.microsoft.com/office/powerpoint/2010/main" val="2299984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6F40146-761F-458D-987D-5288D2C1085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ABF90C-74FC-4FBB-8442-84C3271DB2D4}" type="slidenum">
              <a:rPr lang="en-GB" altLang="en-US" sz="1200" smtClean="0"/>
              <a:pPr/>
              <a:t>31</a:t>
            </a:fld>
            <a:endParaRPr lang="en-GB" altLang="en-US" sz="1200"/>
          </a:p>
        </p:txBody>
      </p:sp>
      <p:sp>
        <p:nvSpPr>
          <p:cNvPr id="33795" name="Rectangle 2">
            <a:extLst>
              <a:ext uri="{FF2B5EF4-FFF2-40B4-BE49-F238E27FC236}">
                <a16:creationId xmlns:a16="http://schemas.microsoft.com/office/drawing/2014/main" id="{7B978BAB-BC3E-47AC-8BD4-E9A4DF175AF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5F9728DE-B706-41D8-AFB4-3F51ED4E477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92EF9-0A7A-4FFF-A5D3-3AD80FC94752}" type="slidenum">
              <a:rPr lang="en-GB" smtClean="0"/>
              <a:t>32</a:t>
            </a:fld>
            <a:endParaRPr lang="en-GB"/>
          </a:p>
        </p:txBody>
      </p:sp>
    </p:spTree>
    <p:extLst>
      <p:ext uri="{BB962C8B-B14F-4D97-AF65-F5344CB8AC3E}">
        <p14:creationId xmlns:p14="http://schemas.microsoft.com/office/powerpoint/2010/main" val="1303947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690A99B-0A21-4F59-8696-77F5C675CA26}"/>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FBC68F34-80E3-4AAA-A083-B90145A1C1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1D9F113E-6996-4F06-B723-FAD3E0E836C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646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646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646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646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AF640210-5FB0-497F-A848-F4D786BD31D1}" type="slidenum">
              <a:rPr lang="en-GB" altLang="en-US" smtClean="0">
                <a:latin typeface="Calibri" panose="020F0502020204030204" pitchFamily="34" charset="0"/>
                <a:cs typeface="Arial" panose="020B0604020202020204" pitchFamily="34" charset="0"/>
              </a:rPr>
              <a:pPr eaLnBrk="1" hangingPunct="1">
                <a:spcBef>
                  <a:spcPct val="0"/>
                </a:spcBef>
              </a:pPr>
              <a:t>33</a:t>
            </a:fld>
            <a:endParaRPr lang="en-GB"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9E78007-9D06-49A8-80A5-FC88BC0858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92F8770-6E18-4E82-8B2A-3B9DC93899F2}" type="slidenum">
              <a:rPr lang="en-GB" altLang="en-US" sz="1200" smtClean="0"/>
              <a:pPr/>
              <a:t>34</a:t>
            </a:fld>
            <a:endParaRPr lang="en-GB" altLang="en-US" sz="1200"/>
          </a:p>
        </p:txBody>
      </p:sp>
      <p:sp>
        <p:nvSpPr>
          <p:cNvPr id="38915" name="Rectangle 2">
            <a:extLst>
              <a:ext uri="{FF2B5EF4-FFF2-40B4-BE49-F238E27FC236}">
                <a16:creationId xmlns:a16="http://schemas.microsoft.com/office/drawing/2014/main" id="{B504DAD1-A851-4D89-8DA7-F0F1E0413DA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932171B-3E84-47CD-8CF7-425E418DF2F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E860A9A-DC54-4D4D-B0BD-23ACF51051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834CE9C-E52D-4CD5-87FC-D8CDA219331C}" type="slidenum">
              <a:rPr lang="en-GB" altLang="en-US" sz="1200" smtClean="0"/>
              <a:pPr/>
              <a:t>35</a:t>
            </a:fld>
            <a:endParaRPr lang="en-GB" altLang="en-US" sz="1200"/>
          </a:p>
        </p:txBody>
      </p:sp>
      <p:sp>
        <p:nvSpPr>
          <p:cNvPr id="40963" name="Rectangle 2">
            <a:extLst>
              <a:ext uri="{FF2B5EF4-FFF2-40B4-BE49-F238E27FC236}">
                <a16:creationId xmlns:a16="http://schemas.microsoft.com/office/drawing/2014/main" id="{C0A41BFB-CCB2-469B-87E8-E8C4A8EE81FC}"/>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669D4A8E-A7F2-400E-BF32-FB1D1E6DC75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E70B72B-C96B-4449-965F-08AF662A99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A5ECF38-7F89-48C8-9D8D-10D35C2DA78F}" type="slidenum">
              <a:rPr lang="en-GB" altLang="en-US" sz="1200" smtClean="0"/>
              <a:pPr/>
              <a:t>38</a:t>
            </a:fld>
            <a:endParaRPr lang="en-GB" altLang="en-US" sz="1200"/>
          </a:p>
        </p:txBody>
      </p:sp>
      <p:sp>
        <p:nvSpPr>
          <p:cNvPr id="45059" name="Rectangle 2">
            <a:extLst>
              <a:ext uri="{FF2B5EF4-FFF2-40B4-BE49-F238E27FC236}">
                <a16:creationId xmlns:a16="http://schemas.microsoft.com/office/drawing/2014/main" id="{54D0E851-FD29-40F9-861B-DA58241B6C4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6C317D88-8BC4-4293-9E7A-858694E5F6B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BCACDA1-6819-4429-8692-69609B4D206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E895175-6595-4D0C-BF2E-6CA85D570163}" type="slidenum">
              <a:rPr lang="en-GB" altLang="en-US" sz="1200" smtClean="0"/>
              <a:pPr/>
              <a:t>39</a:t>
            </a:fld>
            <a:endParaRPr lang="en-GB" altLang="en-US" sz="1200"/>
          </a:p>
        </p:txBody>
      </p:sp>
      <p:sp>
        <p:nvSpPr>
          <p:cNvPr id="47107" name="Rectangle 2">
            <a:extLst>
              <a:ext uri="{FF2B5EF4-FFF2-40B4-BE49-F238E27FC236}">
                <a16:creationId xmlns:a16="http://schemas.microsoft.com/office/drawing/2014/main" id="{6353969C-1DFA-4DCB-AD54-AC8F5CD608E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2049CF7-4D0B-4758-B018-B354F51D4F1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B38F6C2-F23A-4778-AB98-203A711AC0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58141C4-8A38-48E6-A6A5-046A927653C3}" type="slidenum">
              <a:rPr lang="en-GB" altLang="en-US" sz="1200" smtClean="0"/>
              <a:pPr/>
              <a:t>40</a:t>
            </a:fld>
            <a:endParaRPr lang="en-GB" altLang="en-US" sz="1200"/>
          </a:p>
        </p:txBody>
      </p:sp>
      <p:sp>
        <p:nvSpPr>
          <p:cNvPr id="49155" name="Rectangle 2">
            <a:extLst>
              <a:ext uri="{FF2B5EF4-FFF2-40B4-BE49-F238E27FC236}">
                <a16:creationId xmlns:a16="http://schemas.microsoft.com/office/drawing/2014/main" id="{9C4A514B-0FF2-455E-88AC-5EF6D01FF16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F265F71-B6C2-4A8B-88D1-53880DE392D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4AF2EF8-FB6F-4C4B-9BF2-CDC633E6E7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5796161-6946-4075-9338-FAF0B9F90920}" type="slidenum">
              <a:rPr lang="en-GB" altLang="en-US" sz="1200" smtClean="0"/>
              <a:pPr/>
              <a:t>41</a:t>
            </a:fld>
            <a:endParaRPr lang="en-GB" altLang="en-US" sz="1200"/>
          </a:p>
        </p:txBody>
      </p:sp>
      <p:sp>
        <p:nvSpPr>
          <p:cNvPr id="51203" name="Rectangle 2">
            <a:extLst>
              <a:ext uri="{FF2B5EF4-FFF2-40B4-BE49-F238E27FC236}">
                <a16:creationId xmlns:a16="http://schemas.microsoft.com/office/drawing/2014/main" id="{78CC0CBC-1680-4A27-944B-3C69ADF64C0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4693B14A-A55B-4C10-9307-E33E915BEA4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92EF9-0A7A-4FFF-A5D3-3AD80FC94752}" type="slidenum">
              <a:rPr lang="en-GB" smtClean="0"/>
              <a:t>4</a:t>
            </a:fld>
            <a:endParaRPr lang="en-GB"/>
          </a:p>
        </p:txBody>
      </p:sp>
    </p:spTree>
    <p:extLst>
      <p:ext uri="{BB962C8B-B14F-4D97-AF65-F5344CB8AC3E}">
        <p14:creationId xmlns:p14="http://schemas.microsoft.com/office/powerpoint/2010/main" val="1041213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27D6F87-5E93-441D-8A7F-6928F1FEBD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368FD8-9B49-4957-9E55-B6896B1DE4D6}" type="slidenum">
              <a:rPr lang="en-GB" altLang="en-US" sz="1200" smtClean="0"/>
              <a:pPr/>
              <a:t>42</a:t>
            </a:fld>
            <a:endParaRPr lang="en-GB" altLang="en-US" sz="1200"/>
          </a:p>
        </p:txBody>
      </p:sp>
      <p:sp>
        <p:nvSpPr>
          <p:cNvPr id="53251" name="Rectangle 2">
            <a:extLst>
              <a:ext uri="{FF2B5EF4-FFF2-40B4-BE49-F238E27FC236}">
                <a16:creationId xmlns:a16="http://schemas.microsoft.com/office/drawing/2014/main" id="{3628C302-4801-4C10-9E65-70915ECF350F}"/>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D59A593-25BD-4C0A-A26E-12C480131FB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92EF9-0A7A-4FFF-A5D3-3AD80FC94752}" type="slidenum">
              <a:rPr lang="en-GB" smtClean="0"/>
              <a:t>5</a:t>
            </a:fld>
            <a:endParaRPr lang="en-GB"/>
          </a:p>
        </p:txBody>
      </p:sp>
    </p:spTree>
    <p:extLst>
      <p:ext uri="{BB962C8B-B14F-4D97-AF65-F5344CB8AC3E}">
        <p14:creationId xmlns:p14="http://schemas.microsoft.com/office/powerpoint/2010/main" val="65894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6</a:t>
            </a:fld>
            <a:endParaRPr lang="en-GB"/>
          </a:p>
        </p:txBody>
      </p:sp>
    </p:spTree>
    <p:extLst>
      <p:ext uri="{BB962C8B-B14F-4D97-AF65-F5344CB8AC3E}">
        <p14:creationId xmlns:p14="http://schemas.microsoft.com/office/powerpoint/2010/main" val="202418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7</a:t>
            </a:fld>
            <a:endParaRPr lang="en-GB"/>
          </a:p>
        </p:txBody>
      </p:sp>
    </p:spTree>
    <p:extLst>
      <p:ext uri="{BB962C8B-B14F-4D97-AF65-F5344CB8AC3E}">
        <p14:creationId xmlns:p14="http://schemas.microsoft.com/office/powerpoint/2010/main" val="384355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8</a:t>
            </a:fld>
            <a:endParaRPr lang="en-GB"/>
          </a:p>
        </p:txBody>
      </p:sp>
    </p:spTree>
    <p:extLst>
      <p:ext uri="{BB962C8B-B14F-4D97-AF65-F5344CB8AC3E}">
        <p14:creationId xmlns:p14="http://schemas.microsoft.com/office/powerpoint/2010/main" val="361168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7B92EF9-0A7A-4FFF-A5D3-3AD80FC94752}" type="slidenum">
              <a:rPr lang="en-GB" smtClean="0"/>
              <a:t>9</a:t>
            </a:fld>
            <a:endParaRPr lang="en-GB"/>
          </a:p>
        </p:txBody>
      </p:sp>
    </p:spTree>
    <p:extLst>
      <p:ext uri="{BB962C8B-B14F-4D97-AF65-F5344CB8AC3E}">
        <p14:creationId xmlns:p14="http://schemas.microsoft.com/office/powerpoint/2010/main" val="25904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9F5A690-94D9-4174-9189-88C25AB7C62C}" type="datetime1">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FC898-FE86-49F1-88CB-744865F6C347}" type="slidenum">
              <a:rPr lang="en-GB" smtClean="0"/>
              <a:t>‹#›</a:t>
            </a:fld>
            <a:endParaRPr lang="en-GB"/>
          </a:p>
        </p:txBody>
      </p:sp>
    </p:spTree>
    <p:extLst>
      <p:ext uri="{BB962C8B-B14F-4D97-AF65-F5344CB8AC3E}">
        <p14:creationId xmlns:p14="http://schemas.microsoft.com/office/powerpoint/2010/main" val="1657287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0DFB04-81C6-443E-AC42-C154BBEF727A}" type="datetime1">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DFC898-FE86-49F1-88CB-744865F6C347}" type="slidenum">
              <a:rPr lang="en-GB" smtClean="0"/>
              <a:t>‹#›</a:t>
            </a:fld>
            <a:endParaRPr lang="en-GB"/>
          </a:p>
        </p:txBody>
      </p:sp>
    </p:spTree>
    <p:extLst>
      <p:ext uri="{BB962C8B-B14F-4D97-AF65-F5344CB8AC3E}">
        <p14:creationId xmlns:p14="http://schemas.microsoft.com/office/powerpoint/2010/main" val="391921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54D013-F7D0-4CF0-86E4-1EB463D115D8}" type="datetime1">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FC898-FE86-49F1-88CB-744865F6C347}" type="slidenum">
              <a:rPr lang="en-GB" smtClean="0"/>
              <a:t>‹#›</a:t>
            </a:fld>
            <a:endParaRPr lang="en-GB"/>
          </a:p>
        </p:txBody>
      </p:sp>
    </p:spTree>
    <p:extLst>
      <p:ext uri="{BB962C8B-B14F-4D97-AF65-F5344CB8AC3E}">
        <p14:creationId xmlns:p14="http://schemas.microsoft.com/office/powerpoint/2010/main" val="1775103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00882D-2F51-4D46-9B87-657DA7446BE8}" type="datetime1">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FC898-FE86-49F1-88CB-744865F6C347}" type="slidenum">
              <a:rPr lang="en-GB" smtClean="0"/>
              <a:t>‹#›</a:t>
            </a:fld>
            <a:endParaRPr lang="en-GB"/>
          </a:p>
        </p:txBody>
      </p:sp>
    </p:spTree>
    <p:extLst>
      <p:ext uri="{BB962C8B-B14F-4D97-AF65-F5344CB8AC3E}">
        <p14:creationId xmlns:p14="http://schemas.microsoft.com/office/powerpoint/2010/main" val="1562856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dirty="0"/>
          </a:p>
        </p:txBody>
      </p:sp>
      <p:sp>
        <p:nvSpPr>
          <p:cNvPr id="5" name="Date Placeholder 4">
            <a:extLst>
              <a:ext uri="{FF2B5EF4-FFF2-40B4-BE49-F238E27FC236}">
                <a16:creationId xmlns:a16="http://schemas.microsoft.com/office/drawing/2014/main" id="{0EEC149C-D17B-4EF5-8B8B-68161968B6CE}"/>
              </a:ext>
            </a:extLst>
          </p:cNvPr>
          <p:cNvSpPr>
            <a:spLocks noGrp="1" noChangeArrowheads="1"/>
          </p:cNvSpPr>
          <p:nvPr>
            <p:ph type="dt" sz="half" idx="10"/>
          </p:nvPr>
        </p:nvSpPr>
        <p:spPr/>
        <p:txBody>
          <a:bodyPr/>
          <a:lstStyle>
            <a:lvl1pPr>
              <a:defRPr>
                <a:latin typeface="Arial" pitchFamily="34" charset="0"/>
              </a:defRPr>
            </a:lvl1pPr>
          </a:lstStyle>
          <a:p>
            <a:pPr>
              <a:defRPr/>
            </a:pPr>
            <a:endParaRPr lang="en-GB"/>
          </a:p>
        </p:txBody>
      </p:sp>
      <p:sp>
        <p:nvSpPr>
          <p:cNvPr id="6" name="Footer Placeholder 5">
            <a:extLst>
              <a:ext uri="{FF2B5EF4-FFF2-40B4-BE49-F238E27FC236}">
                <a16:creationId xmlns:a16="http://schemas.microsoft.com/office/drawing/2014/main" id="{649B5EB6-07AB-4C02-A354-333532EB466C}"/>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016FF0E9-42AA-4C57-9D50-C8831959FE28}"/>
              </a:ext>
            </a:extLst>
          </p:cNvPr>
          <p:cNvSpPr>
            <a:spLocks noGrp="1" noChangeArrowheads="1"/>
          </p:cNvSpPr>
          <p:nvPr>
            <p:ph type="sldNum" sz="quarter" idx="12"/>
          </p:nvPr>
        </p:nvSpPr>
        <p:spPr/>
        <p:txBody>
          <a:bodyPr anchor="t"/>
          <a:lstStyle>
            <a:lvl1pPr>
              <a:defRPr/>
            </a:lvl1pPr>
          </a:lstStyle>
          <a:p>
            <a:pPr>
              <a:defRPr/>
            </a:pPr>
            <a:fld id="{4C27D934-62B4-44A3-BD61-9F96E9721A11}" type="slidenum">
              <a:rPr lang="en-GB" altLang="en-US"/>
              <a:pPr>
                <a:defRPr/>
              </a:pPr>
              <a:t>‹#›</a:t>
            </a:fld>
            <a:endParaRPr lang="en-GB" altLang="en-US"/>
          </a:p>
        </p:txBody>
      </p:sp>
    </p:spTree>
    <p:extLst>
      <p:ext uri="{BB962C8B-B14F-4D97-AF65-F5344CB8AC3E}">
        <p14:creationId xmlns:p14="http://schemas.microsoft.com/office/powerpoint/2010/main" val="71050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311648-161C-44C8-9574-4F1F0DB2B245}" type="datetime1">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26FF4-B7A5-4015-A09A-387F47612B1A}" type="slidenum">
              <a:rPr lang="en-GB" smtClean="0"/>
              <a:t>‹#›</a:t>
            </a:fld>
            <a:endParaRPr lang="en-GB"/>
          </a:p>
        </p:txBody>
      </p:sp>
    </p:spTree>
    <p:extLst>
      <p:ext uri="{BB962C8B-B14F-4D97-AF65-F5344CB8AC3E}">
        <p14:creationId xmlns:p14="http://schemas.microsoft.com/office/powerpoint/2010/main" val="341166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5BBAB8-B72C-466E-B835-93092EB456F9}" type="datetime1">
              <a:rPr lang="en-GB" smtClean="0"/>
              <a:t>25/02/2020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C26FF4-B7A5-4015-A09A-387F47612B1A}" type="slidenum">
              <a:rPr lang="en-GB" smtClean="0"/>
              <a:t>‹#›</a:t>
            </a:fld>
            <a:endParaRPr lang="en-GB"/>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47664" y="6165304"/>
            <a:ext cx="62674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86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E83A8-30F6-41D1-BF9E-9FA5911E4E77}" type="datetime1">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26FF4-B7A5-4015-A09A-387F47612B1A}" type="slidenum">
              <a:rPr lang="en-GB" smtClean="0"/>
              <a:t>‹#›</a:t>
            </a:fld>
            <a:endParaRPr lang="en-GB"/>
          </a:p>
        </p:txBody>
      </p:sp>
    </p:spTree>
    <p:extLst>
      <p:ext uri="{BB962C8B-B14F-4D97-AF65-F5344CB8AC3E}">
        <p14:creationId xmlns:p14="http://schemas.microsoft.com/office/powerpoint/2010/main" val="3701050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698DF9-1C53-4943-879C-39FF5FDFC091}" type="datetime1">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26FF4-B7A5-4015-A09A-387F47612B1A}" type="slidenum">
              <a:rPr lang="en-GB" smtClean="0"/>
              <a:t>‹#›</a:t>
            </a:fld>
            <a:endParaRPr lang="en-GB"/>
          </a:p>
        </p:txBody>
      </p:sp>
    </p:spTree>
    <p:extLst>
      <p:ext uri="{BB962C8B-B14F-4D97-AF65-F5344CB8AC3E}">
        <p14:creationId xmlns:p14="http://schemas.microsoft.com/office/powerpoint/2010/main" val="1943396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DE0F8F9-3622-4097-A774-38BC22FE0BF6}" type="datetime1">
              <a:rPr lang="en-GB" smtClean="0"/>
              <a:t>25/02/2020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C26FF4-B7A5-4015-A09A-387F47612B1A}" type="slidenum">
              <a:rPr lang="en-GB" smtClean="0"/>
              <a:t>‹#›</a:t>
            </a:fld>
            <a:endParaRPr lang="en-GB"/>
          </a:p>
        </p:txBody>
      </p:sp>
    </p:spTree>
    <p:extLst>
      <p:ext uri="{BB962C8B-B14F-4D97-AF65-F5344CB8AC3E}">
        <p14:creationId xmlns:p14="http://schemas.microsoft.com/office/powerpoint/2010/main" val="4135218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76B046-DDB5-4011-9BE2-200B94E6890C}" type="datetime1">
              <a:rPr lang="en-GB" smtClean="0"/>
              <a:t>25/02/2020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C26FF4-B7A5-4015-A09A-387F47612B1A}" type="slidenum">
              <a:rPr lang="en-GB" smtClean="0"/>
              <a:t>‹#›</a:t>
            </a:fld>
            <a:endParaRPr lang="en-GB"/>
          </a:p>
        </p:txBody>
      </p:sp>
    </p:spTree>
    <p:extLst>
      <p:ext uri="{BB962C8B-B14F-4D97-AF65-F5344CB8AC3E}">
        <p14:creationId xmlns:p14="http://schemas.microsoft.com/office/powerpoint/2010/main" val="286866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sz="1000" baseline="0"/>
            </a:lvl1pPr>
          </a:lstStyle>
          <a:p>
            <a:fld id="{CC9B78C9-46B8-49D4-8C6C-958A65866C9E}" type="datetime1">
              <a:rPr lang="en-GB" smtClean="0"/>
              <a:t>25/02/2020</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FC898-FE86-49F1-88CB-744865F6C347}" type="slidenum">
              <a:rPr lang="en-GB" smtClean="0"/>
              <a:t>‹#›</a:t>
            </a:fld>
            <a:endParaRPr lang="en-GB"/>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3728" y="6221795"/>
            <a:ext cx="62674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4143" y="6300734"/>
            <a:ext cx="967681" cy="48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000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DBAF5-52C0-47FF-9285-6DD954D24FA8}" type="datetime1">
              <a:rPr lang="en-GB" smtClean="0"/>
              <a:t>25/02/2020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C26FF4-B7A5-4015-A09A-387F47612B1A}" type="slidenum">
              <a:rPr lang="en-GB" smtClean="0"/>
              <a:t>‹#›</a:t>
            </a:fld>
            <a:endParaRPr lang="en-GB"/>
          </a:p>
        </p:txBody>
      </p:sp>
    </p:spTree>
    <p:extLst>
      <p:ext uri="{BB962C8B-B14F-4D97-AF65-F5344CB8AC3E}">
        <p14:creationId xmlns:p14="http://schemas.microsoft.com/office/powerpoint/2010/main" val="682000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E88BF6-D33C-4524-B67E-651ABECC1105}" type="datetime1">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26FF4-B7A5-4015-A09A-387F47612B1A}" type="slidenum">
              <a:rPr lang="en-GB" smtClean="0"/>
              <a:t>‹#›</a:t>
            </a:fld>
            <a:endParaRPr lang="en-GB"/>
          </a:p>
        </p:txBody>
      </p:sp>
    </p:spTree>
    <p:extLst>
      <p:ext uri="{BB962C8B-B14F-4D97-AF65-F5344CB8AC3E}">
        <p14:creationId xmlns:p14="http://schemas.microsoft.com/office/powerpoint/2010/main" val="919902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30D900-4D63-4C1A-A2DA-6A0C1CB745CE}" type="datetime1">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26FF4-B7A5-4015-A09A-387F47612B1A}" type="slidenum">
              <a:rPr lang="en-GB" smtClean="0"/>
              <a:t>‹#›</a:t>
            </a:fld>
            <a:endParaRPr lang="en-GB"/>
          </a:p>
        </p:txBody>
      </p:sp>
    </p:spTree>
    <p:extLst>
      <p:ext uri="{BB962C8B-B14F-4D97-AF65-F5344CB8AC3E}">
        <p14:creationId xmlns:p14="http://schemas.microsoft.com/office/powerpoint/2010/main" val="2413318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66AE10-6DD3-490D-AFB0-9D6C6CD6CFE2}" type="datetime1">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26FF4-B7A5-4015-A09A-387F47612B1A}" type="slidenum">
              <a:rPr lang="en-GB" smtClean="0"/>
              <a:t>‹#›</a:t>
            </a:fld>
            <a:endParaRPr lang="en-GB"/>
          </a:p>
        </p:txBody>
      </p:sp>
    </p:spTree>
    <p:extLst>
      <p:ext uri="{BB962C8B-B14F-4D97-AF65-F5344CB8AC3E}">
        <p14:creationId xmlns:p14="http://schemas.microsoft.com/office/powerpoint/2010/main" val="3184031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63CA2F-E6C0-4F05-8490-3E0434ACCCF1}" type="datetime1">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26FF4-B7A5-4015-A09A-387F47612B1A}" type="slidenum">
              <a:rPr lang="en-GB" smtClean="0"/>
              <a:t>‹#›</a:t>
            </a:fld>
            <a:endParaRPr lang="en-GB"/>
          </a:p>
        </p:txBody>
      </p:sp>
    </p:spTree>
    <p:extLst>
      <p:ext uri="{BB962C8B-B14F-4D97-AF65-F5344CB8AC3E}">
        <p14:creationId xmlns:p14="http://schemas.microsoft.com/office/powerpoint/2010/main" val="218452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CB2DC81A-0FBD-4B04-9696-669F57C2FB93}" type="datetime1">
              <a:rPr lang="en-GB" smtClean="0"/>
              <a:t>25/02/2020</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3DFC898-FE86-49F1-88CB-744865F6C347}" type="slidenum">
              <a:rPr lang="en-GB" smtClean="0"/>
              <a:t>‹#›</a:t>
            </a:fld>
            <a:endParaRPr lang="en-GB"/>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47664" y="6165304"/>
            <a:ext cx="62674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476672"/>
            <a:ext cx="12557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17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BC9449-D8B8-449B-871B-AE7B47701C9E}" type="datetime1">
              <a:rPr lang="en-GB" smtClean="0"/>
              <a:t>25/02/2020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FC898-FE86-49F1-88CB-744865F6C347}" type="slidenum">
              <a:rPr lang="en-GB" smtClean="0"/>
              <a:t>‹#›</a:t>
            </a:fld>
            <a:endParaRPr lang="en-GB"/>
          </a:p>
        </p:txBody>
      </p:sp>
    </p:spTree>
    <p:extLst>
      <p:ext uri="{BB962C8B-B14F-4D97-AF65-F5344CB8AC3E}">
        <p14:creationId xmlns:p14="http://schemas.microsoft.com/office/powerpoint/2010/main" val="229248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3FF12F-3F54-4204-8B20-D1CDDB546C47}" type="datetime1">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DFC898-FE86-49F1-88CB-744865F6C347}" type="slidenum">
              <a:rPr lang="en-GB" smtClean="0"/>
              <a:t>‹#›</a:t>
            </a:fld>
            <a:endParaRPr lang="en-GB"/>
          </a:p>
        </p:txBody>
      </p:sp>
    </p:spTree>
    <p:extLst>
      <p:ext uri="{BB962C8B-B14F-4D97-AF65-F5344CB8AC3E}">
        <p14:creationId xmlns:p14="http://schemas.microsoft.com/office/powerpoint/2010/main" val="49782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EB2C230-9244-4E63-9323-05EFAC424EC8}" type="datetime1">
              <a:rPr lang="en-GB" smtClean="0"/>
              <a:t>25/02/2020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DFC898-FE86-49F1-88CB-744865F6C347}" type="slidenum">
              <a:rPr lang="en-GB" smtClean="0"/>
              <a:t>‹#›</a:t>
            </a:fld>
            <a:endParaRPr lang="en-GB"/>
          </a:p>
        </p:txBody>
      </p:sp>
    </p:spTree>
    <p:extLst>
      <p:ext uri="{BB962C8B-B14F-4D97-AF65-F5344CB8AC3E}">
        <p14:creationId xmlns:p14="http://schemas.microsoft.com/office/powerpoint/2010/main" val="192732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D20669-5619-46A3-8C8D-D21AF5953D20}" type="datetime1">
              <a:rPr lang="en-GB" smtClean="0"/>
              <a:t>25/02/2020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DFC898-FE86-49F1-88CB-744865F6C347}" type="slidenum">
              <a:rPr lang="en-GB" smtClean="0"/>
              <a:t>‹#›</a:t>
            </a:fld>
            <a:endParaRPr lang="en-GB"/>
          </a:p>
        </p:txBody>
      </p:sp>
    </p:spTree>
    <p:extLst>
      <p:ext uri="{BB962C8B-B14F-4D97-AF65-F5344CB8AC3E}">
        <p14:creationId xmlns:p14="http://schemas.microsoft.com/office/powerpoint/2010/main" val="30348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0BAA4-661E-444A-BE66-C79CC4EA0512}" type="datetime1">
              <a:rPr lang="en-GB" smtClean="0"/>
              <a:t>25/02/2020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DFC898-FE86-49F1-88CB-744865F6C347}" type="slidenum">
              <a:rPr lang="en-GB" smtClean="0"/>
              <a:t>‹#›</a:t>
            </a:fld>
            <a:endParaRPr lang="en-GB"/>
          </a:p>
        </p:txBody>
      </p:sp>
    </p:spTree>
    <p:extLst>
      <p:ext uri="{BB962C8B-B14F-4D97-AF65-F5344CB8AC3E}">
        <p14:creationId xmlns:p14="http://schemas.microsoft.com/office/powerpoint/2010/main" val="311634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8E9CD-B89C-44F0-8708-1CBD22FE113E}" type="datetime1">
              <a:rPr lang="en-GB" smtClean="0"/>
              <a:t>25/02/2020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DFC898-FE86-49F1-88CB-744865F6C347}" type="slidenum">
              <a:rPr lang="en-GB" smtClean="0"/>
              <a:t>‹#›</a:t>
            </a:fld>
            <a:endParaRPr lang="en-GB"/>
          </a:p>
        </p:txBody>
      </p:sp>
    </p:spTree>
    <p:extLst>
      <p:ext uri="{BB962C8B-B14F-4D97-AF65-F5344CB8AC3E}">
        <p14:creationId xmlns:p14="http://schemas.microsoft.com/office/powerpoint/2010/main" val="99848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84840-FEDC-4CBE-9FD3-8FA5C2CA406E}" type="datetime1">
              <a:rPr lang="en-GB" smtClean="0"/>
              <a:t>25/02/2020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FC898-FE86-49F1-88CB-744865F6C347}" type="slidenum">
              <a:rPr lang="en-GB" smtClean="0"/>
              <a:t>‹#›</a:t>
            </a:fld>
            <a:endParaRPr lang="en-GB"/>
          </a:p>
        </p:txBody>
      </p:sp>
    </p:spTree>
    <p:extLst>
      <p:ext uri="{BB962C8B-B14F-4D97-AF65-F5344CB8AC3E}">
        <p14:creationId xmlns:p14="http://schemas.microsoft.com/office/powerpoint/2010/main" val="74249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387FB-6876-4D22-AABB-6DF3F809343A}" type="datetime1">
              <a:rPr lang="en-GB" smtClean="0"/>
              <a:t>25/02/2020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26FF4-B7A5-4015-A09A-387F47612B1A}" type="slidenum">
              <a:rPr lang="en-GB" smtClean="0"/>
              <a:t>‹#›</a:t>
            </a:fld>
            <a:endParaRPr lang="en-GB"/>
          </a:p>
        </p:txBody>
      </p:sp>
    </p:spTree>
    <p:extLst>
      <p:ext uri="{BB962C8B-B14F-4D97-AF65-F5344CB8AC3E}">
        <p14:creationId xmlns:p14="http://schemas.microsoft.com/office/powerpoint/2010/main" val="8763663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3" Type="http://schemas.openxmlformats.org/officeDocument/2006/relationships/hyperlink" Target="http://www.ascl.org.uk/" TargetMode="External"/><Relationship Id="rId7" Type="http://schemas.openxmlformats.org/officeDocument/2006/relationships/hyperlink" Target="http://www.nasuwt.org.uk/" TargetMode="External"/><Relationship Id="rId12" Type="http://schemas.openxmlformats.org/officeDocument/2006/relationships/image" Target="../media/image9.jpe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http://www.unison.org.uk/" TargetMode="External"/><Relationship Id="rId5" Type="http://schemas.openxmlformats.org/officeDocument/2006/relationships/image" Target="../media/image4.png"/><Relationship Id="rId15" Type="http://schemas.openxmlformats.org/officeDocument/2006/relationships/image" Target="../media/image11.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hyperlink" Target="http://www.voicetheunion.org.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tuc.org.uk/sites/default/files/BrownBook2015.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hse.gov.uk/services/education/asbestos-system-buildings.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hse.gov.uk/riddor/index.ht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hse.gov.uk/asbestos/managing/licensedkey.ht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hse.gov.uk/asbestos/managing/survey-refurb.ht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ebcommunities.hse.gov.uk/connect.ti/asbestos.licensing/view?objectId=8516"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8.jpeg"/><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hyperlink" Target="http://www.legislation.gov.uk/uksi/2012/632/contents/mad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41.png"/><Relationship Id="rId5" Type="http://schemas.openxmlformats.org/officeDocument/2006/relationships/oleObject" Target="../embeddings/oleObject6.bin"/><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39.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3.png"/><Relationship Id="rId5" Type="http://schemas.openxmlformats.org/officeDocument/2006/relationships/oleObject" Target="../embeddings/oleObject7.bin"/><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oleObject" Target="../embeddings/oleObject9.bin"/></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hse.gov.uk/asbestos/surveyors.ht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ukas.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hse.gov.uk/pubns/priced/hsg227.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hse.gov.uk/pubns/books/hsg227.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7"/>
            <a:ext cx="7772400" cy="1440160"/>
          </a:xfrm>
        </p:spPr>
        <p:txBody>
          <a:bodyPr>
            <a:normAutofit/>
          </a:bodyPr>
          <a:lstStyle/>
          <a:p>
            <a:r>
              <a:rPr lang="en-GB" b="1" dirty="0">
                <a:solidFill>
                  <a:srgbClr val="7030A0"/>
                </a:solidFill>
              </a:rPr>
              <a:t>Managing Asbestos in your Educational Establishment  </a:t>
            </a:r>
          </a:p>
        </p:txBody>
      </p:sp>
      <p:sp>
        <p:nvSpPr>
          <p:cNvPr id="3" name="Subtitle 2"/>
          <p:cNvSpPr>
            <a:spLocks noGrp="1"/>
          </p:cNvSpPr>
          <p:nvPr>
            <p:ph type="subTitle" idx="1"/>
          </p:nvPr>
        </p:nvSpPr>
        <p:spPr>
          <a:xfrm>
            <a:off x="1043608" y="4077072"/>
            <a:ext cx="7128792" cy="1728192"/>
          </a:xfrm>
        </p:spPr>
        <p:txBody>
          <a:bodyPr>
            <a:normAutofit fontScale="25000" lnSpcReduction="20000"/>
          </a:bodyPr>
          <a:lstStyle/>
          <a:p>
            <a:endParaRPr lang="en-GB" sz="2400" dirty="0"/>
          </a:p>
          <a:p>
            <a:pPr algn="l"/>
            <a:endParaRPr lang="en-GB" sz="2400" dirty="0"/>
          </a:p>
          <a:p>
            <a:endParaRPr lang="en-GB" sz="2400" dirty="0"/>
          </a:p>
          <a:p>
            <a:endParaRPr lang="en-GB" sz="2400" dirty="0"/>
          </a:p>
          <a:p>
            <a:endParaRPr lang="en-GB" sz="8000" dirty="0"/>
          </a:p>
          <a:p>
            <a:r>
              <a:rPr lang="en-GB" sz="12800" dirty="0"/>
              <a:t>How to meet legal requirements and protect students, staff &amp; visitors</a:t>
            </a:r>
          </a:p>
        </p:txBody>
      </p:sp>
      <p:pic>
        <p:nvPicPr>
          <p:cNvPr id="4" name="Picture 3" descr="ASCL">
            <a:hlinkClick r:id="rId3"/>
            <a:extLst>
              <a:ext uri="{FF2B5EF4-FFF2-40B4-BE49-F238E27FC236}">
                <a16:creationId xmlns:a16="http://schemas.microsoft.com/office/drawing/2014/main" id="{366E2E94-51BF-4A7E-9833-E0E21171C2C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26027" y="3919909"/>
            <a:ext cx="847725" cy="314325"/>
          </a:xfrm>
          <a:prstGeom prst="rect">
            <a:avLst/>
          </a:prstGeom>
          <a:noFill/>
          <a:ln>
            <a:noFill/>
          </a:ln>
        </p:spPr>
      </p:pic>
      <p:pic>
        <p:nvPicPr>
          <p:cNvPr id="5" name="Picture 4">
            <a:extLst>
              <a:ext uri="{FF2B5EF4-FFF2-40B4-BE49-F238E27FC236}">
                <a16:creationId xmlns:a16="http://schemas.microsoft.com/office/drawing/2014/main" id="{F1B8AB3C-01B9-44BC-A714-1F915EC7C33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609" y="3788306"/>
            <a:ext cx="447675" cy="447675"/>
          </a:xfrm>
          <a:prstGeom prst="rect">
            <a:avLst/>
          </a:prstGeom>
          <a:noFill/>
          <a:ln>
            <a:noFill/>
          </a:ln>
        </p:spPr>
      </p:pic>
      <p:pic>
        <p:nvPicPr>
          <p:cNvPr id="6" name="Picture 5">
            <a:extLst>
              <a:ext uri="{FF2B5EF4-FFF2-40B4-BE49-F238E27FC236}">
                <a16:creationId xmlns:a16="http://schemas.microsoft.com/office/drawing/2014/main" id="{F0DF8407-6204-476A-AF65-F2F2E26E217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1694" y="3971029"/>
            <a:ext cx="904875" cy="257175"/>
          </a:xfrm>
          <a:prstGeom prst="rect">
            <a:avLst/>
          </a:prstGeom>
          <a:noFill/>
          <a:ln>
            <a:noFill/>
          </a:ln>
        </p:spPr>
      </p:pic>
      <p:pic>
        <p:nvPicPr>
          <p:cNvPr id="7" name="Picture 6" descr="NASUWT">
            <a:hlinkClick r:id="rId7"/>
            <a:extLst>
              <a:ext uri="{FF2B5EF4-FFF2-40B4-BE49-F238E27FC236}">
                <a16:creationId xmlns:a16="http://schemas.microsoft.com/office/drawing/2014/main" id="{55A57E93-D86B-4907-B0E0-F90CD9D055A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851640" y="3956744"/>
            <a:ext cx="742950" cy="276225"/>
          </a:xfrm>
          <a:prstGeom prst="rect">
            <a:avLst/>
          </a:prstGeom>
          <a:noFill/>
          <a:ln>
            <a:noFill/>
          </a:ln>
        </p:spPr>
      </p:pic>
      <p:pic>
        <p:nvPicPr>
          <p:cNvPr id="8" name="Picture 7">
            <a:extLst>
              <a:ext uri="{FF2B5EF4-FFF2-40B4-BE49-F238E27FC236}">
                <a16:creationId xmlns:a16="http://schemas.microsoft.com/office/drawing/2014/main" id="{B8F6B71D-B9D8-40F1-A3E2-508FDF5B6757}"/>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5494" y="3778782"/>
            <a:ext cx="523875" cy="504825"/>
          </a:xfrm>
          <a:prstGeom prst="rect">
            <a:avLst/>
          </a:prstGeom>
          <a:noFill/>
          <a:ln>
            <a:noFill/>
          </a:ln>
        </p:spPr>
      </p:pic>
      <p:pic>
        <p:nvPicPr>
          <p:cNvPr id="9" name="Picture 8">
            <a:extLst>
              <a:ext uri="{FF2B5EF4-FFF2-40B4-BE49-F238E27FC236}">
                <a16:creationId xmlns:a16="http://schemas.microsoft.com/office/drawing/2014/main" id="{EA5D03BE-2C71-40A8-9ED5-BCD84E53FB6E}"/>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4972" y="3999604"/>
            <a:ext cx="638175" cy="228600"/>
          </a:xfrm>
          <a:prstGeom prst="rect">
            <a:avLst/>
          </a:prstGeom>
          <a:noFill/>
          <a:ln>
            <a:noFill/>
          </a:ln>
        </p:spPr>
      </p:pic>
      <p:pic>
        <p:nvPicPr>
          <p:cNvPr id="10" name="Picture 9" descr="Unison">
            <a:hlinkClick r:id="rId11"/>
            <a:extLst>
              <a:ext uri="{FF2B5EF4-FFF2-40B4-BE49-F238E27FC236}">
                <a16:creationId xmlns:a16="http://schemas.microsoft.com/office/drawing/2014/main" id="{449879EF-9179-48A1-A643-7D178A41AA4E}"/>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008218" y="3883556"/>
            <a:ext cx="714375" cy="352425"/>
          </a:xfrm>
          <a:prstGeom prst="rect">
            <a:avLst/>
          </a:prstGeom>
          <a:noFill/>
          <a:ln>
            <a:noFill/>
          </a:ln>
        </p:spPr>
      </p:pic>
      <p:pic>
        <p:nvPicPr>
          <p:cNvPr id="11" name="Picture 10">
            <a:extLst>
              <a:ext uri="{FF2B5EF4-FFF2-40B4-BE49-F238E27FC236}">
                <a16:creationId xmlns:a16="http://schemas.microsoft.com/office/drawing/2014/main" id="{26AA57FB-A7D7-4787-BA61-DFD24096E057}"/>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6076" y="3730564"/>
            <a:ext cx="381000" cy="466725"/>
          </a:xfrm>
          <a:prstGeom prst="rect">
            <a:avLst/>
          </a:prstGeom>
          <a:noFill/>
          <a:ln>
            <a:noFill/>
          </a:ln>
        </p:spPr>
      </p:pic>
      <p:pic>
        <p:nvPicPr>
          <p:cNvPr id="12" name="Picture 11" descr="Voice">
            <a:hlinkClick r:id="rId14"/>
            <a:extLst>
              <a:ext uri="{FF2B5EF4-FFF2-40B4-BE49-F238E27FC236}">
                <a16:creationId xmlns:a16="http://schemas.microsoft.com/office/drawing/2014/main" id="{0050EFD0-BC38-416A-A131-7BD9A489A37F}"/>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7190559" y="3883556"/>
            <a:ext cx="504825" cy="352425"/>
          </a:xfrm>
          <a:prstGeom prst="rect">
            <a:avLst/>
          </a:prstGeom>
          <a:noFill/>
          <a:ln>
            <a:noFill/>
          </a:ln>
        </p:spPr>
      </p:pic>
      <p:pic>
        <p:nvPicPr>
          <p:cNvPr id="13" name="Picture 12">
            <a:extLst>
              <a:ext uri="{FF2B5EF4-FFF2-40B4-BE49-F238E27FC236}">
                <a16:creationId xmlns:a16="http://schemas.microsoft.com/office/drawing/2014/main" id="{39E58A4C-577C-4F1F-B868-40F8B12EE1AB}"/>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3864628" y="3179021"/>
            <a:ext cx="1247775" cy="619125"/>
          </a:xfrm>
          <a:prstGeom prst="rect">
            <a:avLst/>
          </a:prstGeom>
          <a:noFill/>
          <a:ln>
            <a:noFill/>
          </a:ln>
        </p:spPr>
      </p:pic>
    </p:spTree>
    <p:extLst>
      <p:ext uri="{BB962C8B-B14F-4D97-AF65-F5344CB8AC3E}">
        <p14:creationId xmlns:p14="http://schemas.microsoft.com/office/powerpoint/2010/main" val="224466844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1224135"/>
          </a:xfrm>
        </p:spPr>
        <p:txBody>
          <a:bodyPr>
            <a:normAutofit/>
          </a:bodyPr>
          <a:lstStyle/>
          <a:p>
            <a:endParaRPr lang="en-GB" sz="3600" b="1" dirty="0">
              <a:solidFill>
                <a:srgbClr val="7030A0"/>
              </a:solidFill>
            </a:endParaRPr>
          </a:p>
        </p:txBody>
      </p:sp>
      <p:sp>
        <p:nvSpPr>
          <p:cNvPr id="3" name="Content Placeholder 2"/>
          <p:cNvSpPr>
            <a:spLocks noGrp="1"/>
          </p:cNvSpPr>
          <p:nvPr>
            <p:ph type="subTitle" idx="1"/>
          </p:nvPr>
        </p:nvSpPr>
        <p:spPr>
          <a:xfrm>
            <a:off x="539552" y="1556793"/>
            <a:ext cx="7918648" cy="4536503"/>
          </a:xfrm>
        </p:spPr>
        <p:txBody>
          <a:bodyPr>
            <a:normAutofit fontScale="92500"/>
          </a:bodyPr>
          <a:lstStyle/>
          <a:p>
            <a:endParaRPr lang="en-GB" sz="700" dirty="0"/>
          </a:p>
          <a:p>
            <a:pPr algn="l"/>
            <a:r>
              <a:rPr lang="en-GB" sz="3500" b="1" dirty="0">
                <a:solidFill>
                  <a:schemeClr val="tx1"/>
                </a:solidFill>
              </a:rPr>
              <a:t>Step 4 – Prepare an Asbestos Management Plan (AMP)</a:t>
            </a:r>
          </a:p>
          <a:p>
            <a:pPr algn="l"/>
            <a:endParaRPr lang="en-GB" sz="1300" b="1" dirty="0">
              <a:solidFill>
                <a:schemeClr val="tx1"/>
              </a:solidFill>
            </a:endParaRPr>
          </a:p>
          <a:p>
            <a:pPr marL="342900" indent="-342900" algn="l">
              <a:buFont typeface="Arial" panose="020B0604020202020204" pitchFamily="34" charset="0"/>
              <a:buChar char="•"/>
            </a:pPr>
            <a:r>
              <a:rPr lang="en-GB" sz="2400" dirty="0">
                <a:solidFill>
                  <a:schemeClr val="tx1"/>
                </a:solidFill>
              </a:rPr>
              <a:t>Required by law. Its development should flow from the information in the register.</a:t>
            </a:r>
          </a:p>
          <a:p>
            <a:pPr marL="342900" indent="-342900" algn="l">
              <a:buFont typeface="Arial" panose="020B0604020202020204" pitchFamily="34" charset="0"/>
              <a:buChar char="•"/>
            </a:pPr>
            <a:r>
              <a:rPr lang="en-GB" sz="2400" dirty="0">
                <a:solidFill>
                  <a:schemeClr val="tx1"/>
                </a:solidFill>
              </a:rPr>
              <a:t>Will set out day-to-day arrangements for controlling the risks from all ACMs (hidden and accessible).</a:t>
            </a:r>
          </a:p>
          <a:p>
            <a:pPr marL="342900" indent="-342900" algn="l">
              <a:buFont typeface="Arial" panose="020B0604020202020204" pitchFamily="34" charset="0"/>
              <a:buChar char="•"/>
            </a:pPr>
            <a:r>
              <a:rPr lang="en-GB" sz="2400" dirty="0">
                <a:solidFill>
                  <a:schemeClr val="tx1"/>
                </a:solidFill>
              </a:rPr>
              <a:t>Should be shared with staff and subject to consultation with union safety reps. This is a legal requirement under Safety Representatives &amp; Safety Committees Regulations 1977 </a:t>
            </a:r>
            <a:r>
              <a:rPr lang="en-GB" sz="2400" dirty="0">
                <a:solidFill>
                  <a:schemeClr val="tx1"/>
                </a:solidFill>
                <a:hlinkClick r:id="rId3"/>
              </a:rPr>
              <a:t>https://www.tuc.org.uk/sites/default/files/BrownBook2015.pdf</a:t>
            </a:r>
            <a:r>
              <a:rPr lang="en-GB" sz="2400" dirty="0">
                <a:solidFill>
                  <a:schemeClr val="tx1"/>
                </a:solidFill>
              </a:rPr>
              <a:t> </a:t>
            </a:r>
          </a:p>
          <a:p>
            <a:pPr marL="342900" indent="-342900" algn="l">
              <a:buFont typeface="Arial" panose="020B0604020202020204" pitchFamily="34" charset="0"/>
              <a:buChar char="•"/>
            </a:pPr>
            <a:endParaRPr lang="en-GB" sz="2800" dirty="0">
              <a:solidFill>
                <a:schemeClr val="tx1"/>
              </a:solidFill>
              <a:highlight>
                <a:srgbClr val="FFFF00"/>
              </a:highlight>
            </a:endParaRPr>
          </a:p>
          <a:p>
            <a:pPr marL="285750" indent="-285750" algn="l">
              <a:buFont typeface="Arial" panose="020B0604020202020204" pitchFamily="34" charset="0"/>
              <a:buChar char="•"/>
            </a:pPr>
            <a:endParaRPr lang="en-GB" sz="2000" dirty="0">
              <a:highlight>
                <a:srgbClr val="FFFF00"/>
              </a:highlight>
            </a:endParaRP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0" indent="0" algn="l">
              <a:buNone/>
            </a:pPr>
            <a:endParaRPr lang="en-GB" dirty="0"/>
          </a:p>
        </p:txBody>
      </p:sp>
    </p:spTree>
    <p:extLst>
      <p:ext uri="{BB962C8B-B14F-4D97-AF65-F5344CB8AC3E}">
        <p14:creationId xmlns:p14="http://schemas.microsoft.com/office/powerpoint/2010/main" val="208356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728700"/>
            <a:ext cx="7772400" cy="5400600"/>
          </a:xfrm>
        </p:spPr>
        <p:txBody>
          <a:bodyPr>
            <a:normAutofit lnSpcReduction="10000"/>
          </a:bodyPr>
          <a:lstStyle/>
          <a:p>
            <a:endParaRPr lang="en-GB" sz="700" dirty="0"/>
          </a:p>
          <a:p>
            <a:pPr algn="l"/>
            <a:r>
              <a:rPr lang="en-GB" sz="3600" dirty="0">
                <a:solidFill>
                  <a:schemeClr val="tx1"/>
                </a:solidFill>
              </a:rPr>
              <a:t>What does the AMP need to include?</a:t>
            </a:r>
          </a:p>
          <a:p>
            <a:pPr algn="l"/>
            <a:endParaRPr lang="en-GB" sz="1300" dirty="0">
              <a:solidFill>
                <a:schemeClr val="tx1"/>
              </a:solidFill>
            </a:endParaRPr>
          </a:p>
          <a:p>
            <a:pPr marL="457200" indent="-457200" algn="l">
              <a:buFont typeface="+mj-lt"/>
              <a:buAutoNum type="arabicParenR"/>
            </a:pPr>
            <a:r>
              <a:rPr lang="en-GB" sz="2400" dirty="0">
                <a:solidFill>
                  <a:schemeClr val="tx1"/>
                </a:solidFill>
              </a:rPr>
              <a:t>Leadership commitment and ownership of risk.</a:t>
            </a:r>
          </a:p>
          <a:p>
            <a:pPr marL="457200" indent="-457200" algn="l">
              <a:buFont typeface="+mj-lt"/>
              <a:buAutoNum type="arabicParenR"/>
            </a:pPr>
            <a:r>
              <a:rPr lang="en-GB" sz="2400" dirty="0">
                <a:solidFill>
                  <a:schemeClr val="tx1"/>
                </a:solidFill>
              </a:rPr>
              <a:t>A clear outline of roles and responsibilities for safe management. </a:t>
            </a:r>
          </a:p>
          <a:p>
            <a:pPr marL="457200" indent="-457200" algn="l">
              <a:buFont typeface="+mj-lt"/>
              <a:buAutoNum type="arabicParenR"/>
            </a:pPr>
            <a:r>
              <a:rPr lang="en-GB" sz="2400" dirty="0">
                <a:solidFill>
                  <a:schemeClr val="tx1"/>
                </a:solidFill>
              </a:rPr>
              <a:t>A plan for communication with staff, visitors and contractors.</a:t>
            </a:r>
          </a:p>
          <a:p>
            <a:pPr marL="457200" indent="-457200" algn="l">
              <a:buFont typeface="+mj-lt"/>
              <a:buAutoNum type="arabicParenR"/>
            </a:pPr>
            <a:r>
              <a:rPr lang="en-GB" sz="2400" dirty="0">
                <a:solidFill>
                  <a:schemeClr val="tx1"/>
                </a:solidFill>
              </a:rPr>
              <a:t>Arrangements to monitor the condition of identified accessible or presumed ACMs and presumed ‘hidden’ asbestos, particularly the case in system-built schools.</a:t>
            </a:r>
          </a:p>
          <a:p>
            <a:pPr marL="457200" indent="-457200" algn="l">
              <a:buFont typeface="+mj-lt"/>
              <a:buAutoNum type="arabicParenR"/>
            </a:pPr>
            <a:r>
              <a:rPr lang="en-GB" sz="2400" dirty="0">
                <a:solidFill>
                  <a:schemeClr val="tx1"/>
                </a:solidFill>
              </a:rPr>
              <a:t>Procedures for controlling maintenance work and contractors.</a:t>
            </a:r>
          </a:p>
          <a:p>
            <a:pPr marL="457200" indent="-457200" algn="l">
              <a:buFont typeface="+mj-lt"/>
              <a:buAutoNum type="arabicParenR"/>
            </a:pPr>
            <a:r>
              <a:rPr lang="en-GB" sz="2400" dirty="0">
                <a:solidFill>
                  <a:schemeClr val="tx1"/>
                </a:solidFill>
              </a:rPr>
              <a:t>Emergency procedures in case of inadvertent disturbance of ACMs</a:t>
            </a:r>
            <a:endParaRPr lang="en-GB" sz="2400" dirty="0"/>
          </a:p>
          <a:p>
            <a:pPr marL="342900" indent="-342900" algn="l">
              <a:buFont typeface="Arial" panose="020B0604020202020204" pitchFamily="34" charset="0"/>
              <a:buChar char="•"/>
            </a:pPr>
            <a:endParaRPr lang="en-GB" sz="2800" dirty="0">
              <a:solidFill>
                <a:schemeClr val="tx1"/>
              </a:solidFill>
              <a:highlight>
                <a:srgbClr val="FFFF00"/>
              </a:highlight>
            </a:endParaRPr>
          </a:p>
          <a:p>
            <a:pPr marL="285750" indent="-285750" algn="l">
              <a:buFont typeface="Arial" panose="020B0604020202020204" pitchFamily="34" charset="0"/>
              <a:buChar char="•"/>
            </a:pPr>
            <a:endParaRPr lang="en-GB" sz="2000" dirty="0">
              <a:highlight>
                <a:srgbClr val="FFFF00"/>
              </a:highlight>
            </a:endParaRP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0" indent="0" algn="l">
              <a:buNone/>
            </a:pPr>
            <a:endParaRPr lang="en-GB" dirty="0"/>
          </a:p>
        </p:txBody>
      </p:sp>
    </p:spTree>
    <p:extLst>
      <p:ext uri="{BB962C8B-B14F-4D97-AF65-F5344CB8AC3E}">
        <p14:creationId xmlns:p14="http://schemas.microsoft.com/office/powerpoint/2010/main" val="377624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692697"/>
            <a:ext cx="7772400" cy="5400600"/>
          </a:xfrm>
        </p:spPr>
        <p:txBody>
          <a:bodyPr>
            <a:normAutofit/>
          </a:bodyPr>
          <a:lstStyle/>
          <a:p>
            <a:endParaRPr lang="en-GB" sz="700" dirty="0"/>
          </a:p>
          <a:p>
            <a:pPr algn="l"/>
            <a:r>
              <a:rPr lang="en-GB" sz="3600" dirty="0">
                <a:solidFill>
                  <a:schemeClr val="tx1"/>
                </a:solidFill>
              </a:rPr>
              <a:t>Particular arrangements for managing asbestos in system-built buildings</a:t>
            </a:r>
          </a:p>
          <a:p>
            <a:pPr algn="l"/>
            <a:endParaRPr lang="en-GB" sz="1300" dirty="0">
              <a:solidFill>
                <a:schemeClr val="tx1"/>
              </a:solidFill>
            </a:endParaRPr>
          </a:p>
          <a:p>
            <a:pPr algn="l"/>
            <a:r>
              <a:rPr lang="en-GB" sz="2400" dirty="0">
                <a:solidFill>
                  <a:schemeClr val="tx1"/>
                </a:solidFill>
              </a:rPr>
              <a:t>Assume that asbestos materials are present throughout, including around structural columns, beneath casings and claddings and within ceiling and wall voids unless clear evidence to the contrary.  </a:t>
            </a:r>
          </a:p>
          <a:p>
            <a:pPr algn="l"/>
            <a:r>
              <a:rPr lang="en-GB" sz="2400" dirty="0">
                <a:solidFill>
                  <a:schemeClr val="tx1"/>
                </a:solidFill>
              </a:rPr>
              <a:t>Comply with HSE guidance for sealing asbestos within columns and replacing damaged and missing ceiling tiles.</a:t>
            </a:r>
          </a:p>
          <a:p>
            <a:pPr algn="l"/>
            <a:r>
              <a:rPr lang="en-GB" sz="2400" dirty="0">
                <a:solidFill>
                  <a:schemeClr val="tx1"/>
                </a:solidFill>
              </a:rPr>
              <a:t>See HSE guidance</a:t>
            </a:r>
          </a:p>
          <a:p>
            <a:pPr algn="l"/>
            <a:r>
              <a:rPr lang="en-GB" sz="2400" dirty="0">
                <a:solidFill>
                  <a:schemeClr val="tx1"/>
                </a:solidFill>
                <a:hlinkClick r:id="rId3"/>
              </a:rPr>
              <a:t>http://www.hse.gov.uk/services/education/asbestos-system-buildings.pdf</a:t>
            </a:r>
            <a:r>
              <a:rPr lang="en-GB" sz="2400" dirty="0">
                <a:solidFill>
                  <a:schemeClr val="tx1"/>
                </a:solidFill>
              </a:rPr>
              <a:t>   and seek professional advice.</a:t>
            </a:r>
          </a:p>
          <a:p>
            <a:pPr algn="l"/>
            <a:endParaRPr lang="en-GB" sz="2400" dirty="0"/>
          </a:p>
          <a:p>
            <a:pPr marL="342900" indent="-342900" algn="l">
              <a:buFont typeface="Arial" panose="020B0604020202020204" pitchFamily="34" charset="0"/>
              <a:buChar char="•"/>
            </a:pPr>
            <a:endParaRPr lang="en-GB" sz="2800" dirty="0">
              <a:solidFill>
                <a:schemeClr val="tx1"/>
              </a:solidFill>
              <a:highlight>
                <a:srgbClr val="FFFF00"/>
              </a:highlight>
            </a:endParaRPr>
          </a:p>
          <a:p>
            <a:pPr marL="285750" indent="-285750" algn="l">
              <a:buFont typeface="Arial" panose="020B0604020202020204" pitchFamily="34" charset="0"/>
              <a:buChar char="•"/>
            </a:pPr>
            <a:endParaRPr lang="en-GB" sz="2000" dirty="0">
              <a:highlight>
                <a:srgbClr val="FFFF00"/>
              </a:highlight>
            </a:endParaRP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0" indent="0" algn="l">
              <a:buNone/>
            </a:pPr>
            <a:endParaRPr lang="en-GB" dirty="0"/>
          </a:p>
        </p:txBody>
      </p:sp>
    </p:spTree>
    <p:extLst>
      <p:ext uri="{BB962C8B-B14F-4D97-AF65-F5344CB8AC3E}">
        <p14:creationId xmlns:p14="http://schemas.microsoft.com/office/powerpoint/2010/main" val="2581243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936104"/>
          </a:xfrm>
        </p:spPr>
        <p:txBody>
          <a:bodyPr>
            <a:normAutofit/>
          </a:bodyPr>
          <a:lstStyle/>
          <a:p>
            <a:r>
              <a:rPr lang="en-GB" sz="3600" b="1" dirty="0">
                <a:solidFill>
                  <a:srgbClr val="7030A0"/>
                </a:solidFill>
              </a:rPr>
              <a:t>Part 4 - Communication &amp; Training</a:t>
            </a:r>
          </a:p>
        </p:txBody>
      </p:sp>
      <p:sp>
        <p:nvSpPr>
          <p:cNvPr id="3" name="Content Placeholder 2"/>
          <p:cNvSpPr>
            <a:spLocks noGrp="1"/>
          </p:cNvSpPr>
          <p:nvPr>
            <p:ph type="subTitle" idx="1"/>
          </p:nvPr>
        </p:nvSpPr>
        <p:spPr>
          <a:xfrm>
            <a:off x="539552" y="1556793"/>
            <a:ext cx="7918648" cy="4536503"/>
          </a:xfrm>
        </p:spPr>
        <p:txBody>
          <a:bodyPr>
            <a:normAutofit fontScale="92500" lnSpcReduction="10000"/>
          </a:bodyPr>
          <a:lstStyle/>
          <a:p>
            <a:endParaRPr lang="en-GB" sz="700" dirty="0"/>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Clarify with the main duty holder what is expected and what training you will need to discharge these functions.</a:t>
            </a:r>
          </a:p>
          <a:p>
            <a:pPr marL="342900" indent="-342900" algn="l">
              <a:buFont typeface="Arial" panose="020B0604020202020204" pitchFamily="34" charset="0"/>
              <a:buChar char="•"/>
            </a:pPr>
            <a:r>
              <a:rPr lang="en-GB" sz="2400" dirty="0">
                <a:solidFill>
                  <a:schemeClr val="tx1"/>
                </a:solidFill>
              </a:rPr>
              <a:t>Ensure that other staff receive information instruction and training appropriate to their role.</a:t>
            </a:r>
          </a:p>
          <a:p>
            <a:pPr marL="342900" indent="-342900" algn="l">
              <a:buFont typeface="Arial" panose="020B0604020202020204" pitchFamily="34" charset="0"/>
              <a:buChar char="•"/>
            </a:pPr>
            <a:r>
              <a:rPr lang="en-GB" sz="2400" dirty="0">
                <a:solidFill>
                  <a:schemeClr val="tx1"/>
                </a:solidFill>
              </a:rPr>
              <a:t>Even staff who have no role in managing the building or carrying out repairs need to know the location of ACMs, the potential risk from ACMs and the procedures for reporting damage. </a:t>
            </a:r>
          </a:p>
          <a:p>
            <a:pPr marL="342900" indent="-342900" algn="l">
              <a:buFont typeface="Arial" panose="020B0604020202020204" pitchFamily="34" charset="0"/>
              <a:buChar char="•"/>
            </a:pPr>
            <a:r>
              <a:rPr lang="en-GB" sz="2400" dirty="0">
                <a:solidFill>
                  <a:schemeClr val="tx1"/>
                </a:solidFill>
              </a:rPr>
              <a:t>Don’t forget to include cleaners, temporary and supply staff</a:t>
            </a:r>
          </a:p>
          <a:p>
            <a:pPr marL="342900" indent="-342900" algn="l">
              <a:buFont typeface="Arial" panose="020B0604020202020204" pitchFamily="34" charset="0"/>
              <a:buChar char="•"/>
            </a:pPr>
            <a:r>
              <a:rPr lang="en-GB" sz="2400" dirty="0">
                <a:solidFill>
                  <a:schemeClr val="tx1"/>
                </a:solidFill>
              </a:rPr>
              <a:t>Posting the AMP and register on the website may help reassure parents/carers.</a:t>
            </a:r>
          </a:p>
          <a:p>
            <a:pPr marL="342900" indent="-342900" algn="l">
              <a:buFont typeface="Arial" panose="020B0604020202020204" pitchFamily="34" charset="0"/>
              <a:buChar char="•"/>
            </a:pPr>
            <a:r>
              <a:rPr lang="en-GB" sz="2400" dirty="0">
                <a:solidFill>
                  <a:schemeClr val="tx1"/>
                </a:solidFill>
              </a:rPr>
              <a:t>Keep staff, parents and carers fully informed of developments.</a:t>
            </a:r>
          </a:p>
          <a:p>
            <a:pPr marL="342900" indent="-342900" algn="l">
              <a:buFont typeface="Arial" panose="020B0604020202020204" pitchFamily="34" charset="0"/>
              <a:buChar char="•"/>
            </a:pPr>
            <a:endParaRPr lang="en-GB" sz="2800" dirty="0">
              <a:solidFill>
                <a:schemeClr val="tx1"/>
              </a:solidFill>
              <a:highlight>
                <a:srgbClr val="FFFF00"/>
              </a:highlight>
            </a:endParaRPr>
          </a:p>
          <a:p>
            <a:pPr marL="285750" indent="-285750" algn="l">
              <a:buFont typeface="Arial" panose="020B0604020202020204" pitchFamily="34" charset="0"/>
              <a:buChar char="•"/>
            </a:pPr>
            <a:endParaRPr lang="en-GB" sz="2000" dirty="0">
              <a:highlight>
                <a:srgbClr val="FFFF00"/>
              </a:highlight>
            </a:endParaRP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0" indent="0" algn="l">
              <a:buNone/>
            </a:pPr>
            <a:endParaRPr lang="en-GB" dirty="0"/>
          </a:p>
        </p:txBody>
      </p:sp>
    </p:spTree>
    <p:extLst>
      <p:ext uri="{BB962C8B-B14F-4D97-AF65-F5344CB8AC3E}">
        <p14:creationId xmlns:p14="http://schemas.microsoft.com/office/powerpoint/2010/main" val="330873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936104"/>
          </a:xfrm>
        </p:spPr>
        <p:txBody>
          <a:bodyPr>
            <a:normAutofit fontScale="90000"/>
          </a:bodyPr>
          <a:lstStyle/>
          <a:p>
            <a:r>
              <a:rPr lang="en-GB" sz="3600" b="1" dirty="0"/>
              <a:t>Consultation with health and safety reps</a:t>
            </a:r>
          </a:p>
        </p:txBody>
      </p:sp>
      <p:sp>
        <p:nvSpPr>
          <p:cNvPr id="3" name="Content Placeholder 2"/>
          <p:cNvSpPr>
            <a:spLocks noGrp="1"/>
          </p:cNvSpPr>
          <p:nvPr>
            <p:ph type="subTitle" idx="1"/>
          </p:nvPr>
        </p:nvSpPr>
        <p:spPr>
          <a:xfrm>
            <a:off x="539552" y="1556793"/>
            <a:ext cx="7918648" cy="4536503"/>
          </a:xfrm>
        </p:spPr>
        <p:txBody>
          <a:bodyPr>
            <a:normAutofit/>
          </a:bodyPr>
          <a:lstStyle/>
          <a:p>
            <a:endParaRPr lang="en-GB" sz="700" dirty="0"/>
          </a:p>
          <a:p>
            <a:pPr marL="342900" indent="-342900" algn="l">
              <a:buFont typeface="Arial" panose="020B0604020202020204" pitchFamily="34" charset="0"/>
              <a:buChar char="•"/>
            </a:pPr>
            <a:r>
              <a:rPr lang="en-GB" sz="2400" dirty="0">
                <a:solidFill>
                  <a:schemeClr val="tx1"/>
                </a:solidFill>
              </a:rPr>
              <a:t>Section 2 of the Health and Safety at Work etc Act 1974 requires employers to consult with health and safety reps generally on health and safety matters – a requirement amplified by Regulation 4a of the Safety Representatives and Safety Committees Regulations 1977.  </a:t>
            </a:r>
          </a:p>
          <a:p>
            <a:pPr marL="342900" indent="-342900" algn="l">
              <a:buFont typeface="Arial" panose="020B0604020202020204" pitchFamily="34" charset="0"/>
              <a:buChar char="•"/>
            </a:pPr>
            <a:r>
              <a:rPr lang="en-GB" sz="2400" dirty="0">
                <a:solidFill>
                  <a:schemeClr val="tx1"/>
                </a:solidFill>
              </a:rPr>
              <a:t>This means that whenever asbestos is identified, disturbed or removed, health and safety reps must be consulted.   Health and safety reps have an important role in ensuring duty holders are aware of the potential level of disturbance in each area from everyday activity. </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endParaRPr lang="en-GB" sz="2800" dirty="0">
              <a:solidFill>
                <a:schemeClr val="tx1"/>
              </a:solidFill>
              <a:highlight>
                <a:srgbClr val="FFFF00"/>
              </a:highlight>
            </a:endParaRPr>
          </a:p>
          <a:p>
            <a:pPr marL="285750" indent="-285750" algn="l">
              <a:buFont typeface="Arial" panose="020B0604020202020204" pitchFamily="34" charset="0"/>
              <a:buChar char="•"/>
            </a:pPr>
            <a:endParaRPr lang="en-GB" sz="2000" dirty="0">
              <a:highlight>
                <a:srgbClr val="FFFF00"/>
              </a:highlight>
            </a:endParaRP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0" indent="0" algn="l">
              <a:buNone/>
            </a:pPr>
            <a:endParaRPr lang="en-GB" dirty="0"/>
          </a:p>
        </p:txBody>
      </p:sp>
    </p:spTree>
    <p:extLst>
      <p:ext uri="{BB962C8B-B14F-4D97-AF65-F5344CB8AC3E}">
        <p14:creationId xmlns:p14="http://schemas.microsoft.com/office/powerpoint/2010/main" val="319592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404665"/>
            <a:ext cx="7772400" cy="5688632"/>
          </a:xfrm>
        </p:spPr>
        <p:txBody>
          <a:bodyPr>
            <a:normAutofit lnSpcReduction="10000"/>
          </a:bodyPr>
          <a:lstStyle/>
          <a:p>
            <a:endParaRPr lang="en-GB" sz="700" dirty="0"/>
          </a:p>
          <a:p>
            <a:pPr algn="l"/>
            <a:r>
              <a:rPr lang="en-GB" sz="3500" dirty="0">
                <a:solidFill>
                  <a:schemeClr val="tx1"/>
                </a:solidFill>
              </a:rPr>
              <a:t>What to do if something goes wrong…</a:t>
            </a:r>
          </a:p>
          <a:p>
            <a:pPr algn="l"/>
            <a:endParaRPr lang="en-GB" sz="1300" dirty="0">
              <a:solidFill>
                <a:schemeClr val="tx1"/>
              </a:solidFill>
            </a:endParaRPr>
          </a:p>
          <a:p>
            <a:pPr algn="l"/>
            <a:r>
              <a:rPr lang="en-GB" sz="2400" dirty="0">
                <a:solidFill>
                  <a:schemeClr val="tx1"/>
                </a:solidFill>
              </a:rPr>
              <a:t>In such cases, if there has been, or may have been, a disturbance.</a:t>
            </a:r>
          </a:p>
          <a:p>
            <a:pPr algn="l"/>
            <a:endParaRPr lang="en-GB" sz="2400" dirty="0">
              <a:solidFill>
                <a:schemeClr val="tx1"/>
              </a:solidFill>
            </a:endParaRPr>
          </a:p>
          <a:p>
            <a:pPr marL="342900" indent="-342900" algn="l">
              <a:buFont typeface="Courier New" panose="02070309020205020404" pitchFamily="49" charset="0"/>
              <a:buChar char="o"/>
            </a:pPr>
            <a:r>
              <a:rPr lang="en-GB" sz="2200" dirty="0">
                <a:solidFill>
                  <a:schemeClr val="tx1"/>
                </a:solidFill>
              </a:rPr>
              <a:t>Stop any activity immediately.</a:t>
            </a:r>
          </a:p>
          <a:p>
            <a:pPr marL="342900" indent="-342900" algn="l">
              <a:buFont typeface="Courier New" panose="02070309020205020404" pitchFamily="49" charset="0"/>
              <a:buChar char="o"/>
            </a:pPr>
            <a:r>
              <a:rPr lang="en-GB" sz="2200" dirty="0">
                <a:solidFill>
                  <a:schemeClr val="tx1"/>
                </a:solidFill>
              </a:rPr>
              <a:t>Remove everyone from the area.</a:t>
            </a:r>
          </a:p>
          <a:p>
            <a:pPr marL="342900" indent="-342900" algn="l">
              <a:buFont typeface="Courier New" panose="02070309020205020404" pitchFamily="49" charset="0"/>
              <a:buChar char="o"/>
            </a:pPr>
            <a:r>
              <a:rPr lang="en-GB" sz="2200" dirty="0">
                <a:solidFill>
                  <a:schemeClr val="tx1"/>
                </a:solidFill>
              </a:rPr>
              <a:t>Leave behind equipment and personal possessions.</a:t>
            </a:r>
          </a:p>
          <a:p>
            <a:pPr marL="342900" indent="-342900" algn="l">
              <a:buFont typeface="Courier New" panose="02070309020205020404" pitchFamily="49" charset="0"/>
              <a:buChar char="o"/>
            </a:pPr>
            <a:r>
              <a:rPr lang="en-GB" sz="2200" dirty="0">
                <a:solidFill>
                  <a:schemeClr val="tx1"/>
                </a:solidFill>
              </a:rPr>
              <a:t>Prevent access to the area.</a:t>
            </a:r>
          </a:p>
          <a:p>
            <a:pPr marL="342900" indent="-342900" algn="l">
              <a:buFont typeface="Courier New" panose="02070309020205020404" pitchFamily="49" charset="0"/>
              <a:buChar char="o"/>
            </a:pPr>
            <a:r>
              <a:rPr lang="en-GB" sz="2200" dirty="0">
                <a:solidFill>
                  <a:schemeClr val="tx1"/>
                </a:solidFill>
              </a:rPr>
              <a:t>Seek urgent advice re: remedial action from the main duty holder.</a:t>
            </a:r>
          </a:p>
          <a:p>
            <a:pPr marL="342900" indent="-342900" algn="l">
              <a:buFont typeface="Courier New" panose="02070309020205020404" pitchFamily="49" charset="0"/>
              <a:buChar char="o"/>
            </a:pPr>
            <a:r>
              <a:rPr lang="en-GB" sz="2200" dirty="0">
                <a:solidFill>
                  <a:schemeClr val="tx1"/>
                </a:solidFill>
              </a:rPr>
              <a:t>Contact the HSE to report escape of fibres. </a:t>
            </a:r>
            <a:r>
              <a:rPr lang="en-GB" sz="2200" dirty="0">
                <a:solidFill>
                  <a:schemeClr val="tx1"/>
                </a:solidFill>
                <a:hlinkClick r:id="rId3"/>
              </a:rPr>
              <a:t>https://www.hse.gov.uk/riddor/index.htm</a:t>
            </a:r>
            <a:r>
              <a:rPr lang="en-GB" sz="2200" dirty="0">
                <a:solidFill>
                  <a:schemeClr val="tx1"/>
                </a:solidFill>
              </a:rPr>
              <a:t> </a:t>
            </a:r>
          </a:p>
          <a:p>
            <a:pPr marL="342900" indent="-342900" algn="l">
              <a:buFont typeface="Courier New" panose="02070309020205020404" pitchFamily="49" charset="0"/>
              <a:buChar char="o"/>
            </a:pPr>
            <a:r>
              <a:rPr lang="en-GB" sz="2200" dirty="0">
                <a:solidFill>
                  <a:schemeClr val="tx1"/>
                </a:solidFill>
              </a:rPr>
              <a:t>Advise affected staff/pupils/parents to record potential exposure via their GP.</a:t>
            </a:r>
          </a:p>
          <a:p>
            <a:pPr algn="l"/>
            <a:endParaRPr lang="en-GB" sz="2400" dirty="0"/>
          </a:p>
          <a:p>
            <a:pPr marL="0" indent="0" algn="l">
              <a:buNone/>
            </a:pPr>
            <a:endParaRPr lang="en-GB" dirty="0"/>
          </a:p>
        </p:txBody>
      </p:sp>
    </p:spTree>
    <p:extLst>
      <p:ext uri="{BB962C8B-B14F-4D97-AF65-F5344CB8AC3E}">
        <p14:creationId xmlns:p14="http://schemas.microsoft.com/office/powerpoint/2010/main" val="1796321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936104"/>
          </a:xfrm>
        </p:spPr>
        <p:txBody>
          <a:bodyPr>
            <a:normAutofit fontScale="90000"/>
          </a:bodyPr>
          <a:lstStyle/>
          <a:p>
            <a:r>
              <a:rPr lang="en-GB" sz="3600" b="1" dirty="0">
                <a:solidFill>
                  <a:srgbClr val="7030A0"/>
                </a:solidFill>
              </a:rPr>
              <a:t>Part 5 – Keep the register and AMP under review</a:t>
            </a:r>
          </a:p>
        </p:txBody>
      </p:sp>
      <p:sp>
        <p:nvSpPr>
          <p:cNvPr id="3" name="Content Placeholder 2"/>
          <p:cNvSpPr>
            <a:spLocks noGrp="1"/>
          </p:cNvSpPr>
          <p:nvPr>
            <p:ph type="subTitle" idx="1"/>
          </p:nvPr>
        </p:nvSpPr>
        <p:spPr>
          <a:xfrm>
            <a:off x="539552" y="1556793"/>
            <a:ext cx="7918648" cy="4536503"/>
          </a:xfrm>
        </p:spPr>
        <p:txBody>
          <a:bodyPr>
            <a:normAutofit/>
          </a:bodyPr>
          <a:lstStyle/>
          <a:p>
            <a:endParaRPr lang="en-GB" sz="700" dirty="0"/>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dirty="0">
                <a:solidFill>
                  <a:schemeClr val="tx1"/>
                </a:solidFill>
              </a:rPr>
              <a:t>DfE and HSE recommend annually.</a:t>
            </a:r>
          </a:p>
          <a:p>
            <a:pPr marL="342900" indent="-342900" algn="l">
              <a:buFont typeface="Arial" panose="020B0604020202020204" pitchFamily="34" charset="0"/>
              <a:buChar char="•"/>
            </a:pPr>
            <a:endParaRPr lang="en-GB" dirty="0">
              <a:solidFill>
                <a:schemeClr val="tx1"/>
              </a:solidFill>
            </a:endParaRPr>
          </a:p>
          <a:p>
            <a:pPr marL="342900" indent="-342900" algn="l">
              <a:buFont typeface="Arial" panose="020B0604020202020204" pitchFamily="34" charset="0"/>
              <a:buChar char="•"/>
            </a:pPr>
            <a:r>
              <a:rPr lang="en-GB" dirty="0">
                <a:solidFill>
                  <a:schemeClr val="tx1"/>
                </a:solidFill>
              </a:rPr>
              <a:t>Or more frequently if there is new information, changes in key staff, or if work takes place on ACMs or damage occurs.</a:t>
            </a:r>
          </a:p>
          <a:p>
            <a:pPr marL="342900" indent="-342900" algn="l">
              <a:buFont typeface="Arial" panose="020B0604020202020204" pitchFamily="34" charset="0"/>
              <a:buChar char="•"/>
            </a:pPr>
            <a:endParaRPr lang="en-GB" sz="3600" dirty="0">
              <a:solidFill>
                <a:schemeClr val="tx1"/>
              </a:solidFill>
              <a:highlight>
                <a:srgbClr val="FFFF00"/>
              </a:highlight>
            </a:endParaRPr>
          </a:p>
          <a:p>
            <a:pPr marL="285750" indent="-285750" algn="l">
              <a:buFont typeface="Arial" panose="020B0604020202020204" pitchFamily="34" charset="0"/>
              <a:buChar char="•"/>
            </a:pPr>
            <a:endParaRPr lang="en-GB" sz="2000" dirty="0">
              <a:highlight>
                <a:srgbClr val="FFFF00"/>
              </a:highlight>
            </a:endParaRP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0" indent="0" algn="l">
              <a:buNone/>
            </a:pPr>
            <a:endParaRPr lang="en-GB" dirty="0"/>
          </a:p>
        </p:txBody>
      </p:sp>
    </p:spTree>
    <p:extLst>
      <p:ext uri="{BB962C8B-B14F-4D97-AF65-F5344CB8AC3E}">
        <p14:creationId xmlns:p14="http://schemas.microsoft.com/office/powerpoint/2010/main" val="319132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404665"/>
            <a:ext cx="7772400" cy="5688632"/>
          </a:xfrm>
        </p:spPr>
        <p:txBody>
          <a:bodyPr>
            <a:normAutofit fontScale="92500" lnSpcReduction="10000"/>
          </a:bodyPr>
          <a:lstStyle/>
          <a:p>
            <a:endParaRPr lang="en-GB" sz="700" dirty="0"/>
          </a:p>
          <a:p>
            <a:pPr algn="l"/>
            <a:r>
              <a:rPr lang="en-GB" sz="3500" dirty="0">
                <a:solidFill>
                  <a:schemeClr val="tx1"/>
                </a:solidFill>
              </a:rPr>
              <a:t>How to safely undertake construction/maintenance work</a:t>
            </a:r>
          </a:p>
          <a:p>
            <a:pPr algn="l"/>
            <a:endParaRPr lang="en-GB" sz="1300" dirty="0">
              <a:solidFill>
                <a:schemeClr val="tx1"/>
              </a:solidFill>
            </a:endParaRPr>
          </a:p>
          <a:p>
            <a:pPr marL="342900" indent="-342900" algn="l">
              <a:buFont typeface="Arial" panose="020B0604020202020204" pitchFamily="34" charset="0"/>
              <a:buChar char="•"/>
            </a:pPr>
            <a:r>
              <a:rPr lang="en-GB" sz="2200" dirty="0">
                <a:solidFill>
                  <a:schemeClr val="tx1"/>
                </a:solidFill>
              </a:rPr>
              <a:t>Consult with trade union health &amp; safety reps</a:t>
            </a:r>
          </a:p>
          <a:p>
            <a:pPr marL="342900" indent="-342900" algn="l">
              <a:buFont typeface="Arial" panose="020B0604020202020204" pitchFamily="34" charset="0"/>
              <a:buChar char="•"/>
            </a:pPr>
            <a:r>
              <a:rPr lang="en-GB" sz="2200" dirty="0">
                <a:solidFill>
                  <a:schemeClr val="tx1"/>
                </a:solidFill>
              </a:rPr>
              <a:t>The general survey will not have identified all the ACMs that could be present but are hidden</a:t>
            </a:r>
          </a:p>
          <a:p>
            <a:pPr marL="342900" indent="-342900" algn="l">
              <a:buFont typeface="Arial" panose="020B0604020202020204" pitchFamily="34" charset="0"/>
              <a:buChar char="•"/>
            </a:pPr>
            <a:r>
              <a:rPr lang="en-GB" sz="2200" dirty="0">
                <a:solidFill>
                  <a:schemeClr val="tx1"/>
                </a:solidFill>
              </a:rPr>
              <a:t>The surveyor, clearance </a:t>
            </a:r>
            <a:r>
              <a:rPr lang="en-GB" sz="2200">
                <a:solidFill>
                  <a:schemeClr val="tx1"/>
                </a:solidFill>
              </a:rPr>
              <a:t>analyst and </a:t>
            </a:r>
            <a:r>
              <a:rPr lang="en-GB" sz="2200" dirty="0">
                <a:solidFill>
                  <a:schemeClr val="tx1"/>
                </a:solidFill>
              </a:rPr>
              <a:t>laboratory should be independent of the asbestos contractor </a:t>
            </a:r>
            <a:r>
              <a:rPr lang="en-GB" sz="1900" dirty="0">
                <a:solidFill>
                  <a:schemeClr val="tx1"/>
                </a:solidFill>
              </a:rPr>
              <a:t>(</a:t>
            </a:r>
            <a:r>
              <a:rPr lang="en-GB" sz="1900" dirty="0">
                <a:solidFill>
                  <a:schemeClr val="tx1"/>
                </a:solidFill>
                <a:hlinkClick r:id="rId3"/>
              </a:rPr>
              <a:t>https://www.hse.gov.uk/asbestos/managing/licensedkey.htm</a:t>
            </a:r>
            <a:r>
              <a:rPr lang="en-GB" sz="1900" dirty="0">
                <a:solidFill>
                  <a:schemeClr val="tx1"/>
                </a:solidFill>
              </a:rPr>
              <a:t> )</a:t>
            </a:r>
          </a:p>
          <a:p>
            <a:pPr marL="342900" indent="-342900" algn="l">
              <a:buFont typeface="Arial" panose="020B0604020202020204" pitchFamily="34" charset="0"/>
              <a:buChar char="•"/>
            </a:pPr>
            <a:r>
              <a:rPr lang="en-GB" sz="2200" dirty="0">
                <a:solidFill>
                  <a:schemeClr val="tx1"/>
                </a:solidFill>
              </a:rPr>
              <a:t>Where work will disturb the fabric of the building, a refurbishment and demolition survey is required. </a:t>
            </a:r>
            <a:r>
              <a:rPr lang="en-GB" sz="2200" dirty="0">
                <a:solidFill>
                  <a:schemeClr val="tx1"/>
                </a:solidFill>
                <a:hlinkClick r:id="rId4"/>
              </a:rPr>
              <a:t>https://www.hse.gov.uk/asbestos/managing/survey-refurb.htm</a:t>
            </a:r>
            <a:r>
              <a:rPr lang="en-GB" sz="2200" dirty="0">
                <a:solidFill>
                  <a:schemeClr val="tx1"/>
                </a:solidFill>
              </a:rPr>
              <a:t> </a:t>
            </a:r>
          </a:p>
          <a:p>
            <a:pPr marL="342900" indent="-342900" algn="l">
              <a:buFont typeface="Arial" panose="020B0604020202020204" pitchFamily="34" charset="0"/>
              <a:buChar char="•"/>
            </a:pPr>
            <a:r>
              <a:rPr lang="en-GB" sz="2200" dirty="0">
                <a:solidFill>
                  <a:schemeClr val="tx1"/>
                </a:solidFill>
              </a:rPr>
              <a:t>Pass the survey findings to the contractor and make sure they will be applying risk control measures</a:t>
            </a:r>
          </a:p>
          <a:p>
            <a:pPr marL="342900" indent="-342900" algn="l">
              <a:buFont typeface="Arial" panose="020B0604020202020204" pitchFamily="34" charset="0"/>
              <a:buChar char="•"/>
            </a:pPr>
            <a:r>
              <a:rPr lang="en-GB" sz="2200" dirty="0">
                <a:solidFill>
                  <a:schemeClr val="tx1"/>
                </a:solidFill>
              </a:rPr>
              <a:t>Work on asbestos should be carried out by HSE-licensed contractors </a:t>
            </a:r>
          </a:p>
          <a:p>
            <a:pPr marL="342900" indent="-342900" algn="l">
              <a:buFont typeface="Arial" panose="020B0604020202020204" pitchFamily="34" charset="0"/>
              <a:buChar char="•"/>
            </a:pPr>
            <a:r>
              <a:rPr lang="en-GB" sz="2200" dirty="0">
                <a:solidFill>
                  <a:schemeClr val="tx1"/>
                </a:solidFill>
              </a:rPr>
              <a:t>Licensable work should be undertaken in a fully segregated area outside of normal school/college hours</a:t>
            </a:r>
            <a:endParaRPr lang="en-GB" sz="2400" dirty="0">
              <a:solidFill>
                <a:schemeClr val="tx1"/>
              </a:solidFill>
            </a:endParaRPr>
          </a:p>
          <a:p>
            <a:pPr algn="l"/>
            <a:endParaRPr lang="en-GB" sz="2400" dirty="0"/>
          </a:p>
          <a:p>
            <a:pPr marL="0" indent="0" algn="l">
              <a:buNone/>
            </a:pPr>
            <a:endParaRPr lang="en-GB" dirty="0"/>
          </a:p>
        </p:txBody>
      </p:sp>
    </p:spTree>
    <p:extLst>
      <p:ext uri="{BB962C8B-B14F-4D97-AF65-F5344CB8AC3E}">
        <p14:creationId xmlns:p14="http://schemas.microsoft.com/office/powerpoint/2010/main" val="2201634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404665"/>
            <a:ext cx="7772400" cy="5688632"/>
          </a:xfrm>
        </p:spPr>
        <p:txBody>
          <a:bodyPr>
            <a:normAutofit/>
          </a:bodyPr>
          <a:lstStyle/>
          <a:p>
            <a:endParaRPr lang="en-GB" sz="700" dirty="0"/>
          </a:p>
          <a:p>
            <a:pPr algn="l"/>
            <a:r>
              <a:rPr lang="en-GB" sz="3500" dirty="0">
                <a:solidFill>
                  <a:schemeClr val="tx1"/>
                </a:solidFill>
              </a:rPr>
              <a:t>Work which may disturb ACMs – what needs to happen upon completion?</a:t>
            </a:r>
          </a:p>
          <a:p>
            <a:pPr algn="l"/>
            <a:endParaRPr lang="en-GB" sz="1300" dirty="0">
              <a:solidFill>
                <a:schemeClr val="tx1"/>
              </a:solidFill>
            </a:endParaRPr>
          </a:p>
          <a:p>
            <a:pPr marL="342900" indent="-342900" algn="l">
              <a:buFont typeface="Arial" panose="020B0604020202020204" pitchFamily="34" charset="0"/>
              <a:buChar char="•"/>
            </a:pPr>
            <a:r>
              <a:rPr lang="en-GB" sz="2200" dirty="0">
                <a:solidFill>
                  <a:schemeClr val="tx1"/>
                </a:solidFill>
              </a:rPr>
              <a:t>The supervisor of the work will advise on procedures to be undertaken before the area can be confirmed as suitable for re-occupation.</a:t>
            </a:r>
          </a:p>
          <a:p>
            <a:pPr marL="342900" indent="-342900" algn="l">
              <a:buFont typeface="Arial" panose="020B0604020202020204" pitchFamily="34" charset="0"/>
              <a:buChar char="•"/>
            </a:pPr>
            <a:r>
              <a:rPr lang="en-GB" sz="2200" dirty="0">
                <a:solidFill>
                  <a:schemeClr val="tx1"/>
                </a:solidFill>
              </a:rPr>
              <a:t>Certificate of Reoccupation should be issued before reoccupation by an accredited, independent organisation. </a:t>
            </a:r>
          </a:p>
          <a:p>
            <a:pPr marL="342900" indent="-342900" algn="l">
              <a:buFont typeface="Arial" panose="020B0604020202020204" pitchFamily="34" charset="0"/>
              <a:buChar char="•"/>
            </a:pPr>
            <a:r>
              <a:rPr lang="en-GB" sz="2200" dirty="0">
                <a:solidFill>
                  <a:schemeClr val="tx1"/>
                </a:solidFill>
              </a:rPr>
              <a:t>Asbestos containing waste must be disposed of in accordance with Hazardous Waste Regulations 2005, which is the responsibility of the contractor</a:t>
            </a:r>
            <a:r>
              <a:rPr lang="en-GB" sz="2200" dirty="0">
                <a:solidFill>
                  <a:schemeClr val="bg1"/>
                </a:solidFill>
              </a:rPr>
              <a:t> </a:t>
            </a:r>
            <a:r>
              <a:rPr lang="en-GB" sz="2200" dirty="0">
                <a:solidFill>
                  <a:schemeClr val="tx1"/>
                </a:solidFill>
              </a:rPr>
              <a:t>but</a:t>
            </a:r>
            <a:r>
              <a:rPr lang="en-GB" sz="2200" dirty="0">
                <a:solidFill>
                  <a:schemeClr val="bg1"/>
                </a:solidFill>
              </a:rPr>
              <a:t> </a:t>
            </a:r>
            <a:r>
              <a:rPr lang="en-GB" sz="2200" dirty="0">
                <a:solidFill>
                  <a:schemeClr val="tx1"/>
                </a:solidFill>
              </a:rPr>
              <a:t>the duty holder, or their representative, must obtain a note to confirm proper disposal.</a:t>
            </a:r>
          </a:p>
          <a:p>
            <a:pPr marL="342900" indent="-342900" algn="l">
              <a:buFont typeface="Arial" panose="020B0604020202020204" pitchFamily="34" charset="0"/>
              <a:buChar char="•"/>
            </a:pPr>
            <a:r>
              <a:rPr lang="en-GB" sz="2200" dirty="0">
                <a:solidFill>
                  <a:schemeClr val="tx1"/>
                </a:solidFill>
              </a:rPr>
              <a:t>Unsafe removal works may lead to prosecution by HSE, hefty fines, even imprisonment.</a:t>
            </a:r>
          </a:p>
          <a:p>
            <a:pPr algn="l"/>
            <a:endParaRPr lang="en-GB" sz="2400" dirty="0"/>
          </a:p>
          <a:p>
            <a:pPr marL="0" indent="0" algn="l">
              <a:buNone/>
            </a:pPr>
            <a:endParaRPr lang="en-GB" dirty="0"/>
          </a:p>
        </p:txBody>
      </p:sp>
    </p:spTree>
    <p:extLst>
      <p:ext uri="{BB962C8B-B14F-4D97-AF65-F5344CB8AC3E}">
        <p14:creationId xmlns:p14="http://schemas.microsoft.com/office/powerpoint/2010/main" val="155369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936104"/>
          </a:xfrm>
        </p:spPr>
        <p:txBody>
          <a:bodyPr>
            <a:normAutofit/>
          </a:bodyPr>
          <a:lstStyle/>
          <a:p>
            <a:r>
              <a:rPr lang="en-GB" sz="3600" b="1" dirty="0">
                <a:solidFill>
                  <a:srgbClr val="7030A0"/>
                </a:solidFill>
              </a:rPr>
              <a:t>Flooding</a:t>
            </a:r>
          </a:p>
        </p:txBody>
      </p:sp>
      <p:sp>
        <p:nvSpPr>
          <p:cNvPr id="3" name="Content Placeholder 2"/>
          <p:cNvSpPr>
            <a:spLocks noGrp="1"/>
          </p:cNvSpPr>
          <p:nvPr>
            <p:ph type="subTitle" idx="1"/>
          </p:nvPr>
        </p:nvSpPr>
        <p:spPr>
          <a:xfrm>
            <a:off x="539552" y="1556793"/>
            <a:ext cx="7918648" cy="4536503"/>
          </a:xfrm>
        </p:spPr>
        <p:txBody>
          <a:bodyPr>
            <a:normAutofit lnSpcReduction="10000"/>
          </a:bodyPr>
          <a:lstStyle/>
          <a:p>
            <a:endParaRPr lang="en-GB" sz="700" dirty="0"/>
          </a:p>
          <a:p>
            <a:pPr marL="457200" indent="-457200" algn="just">
              <a:buFont typeface="Arial" panose="020B0604020202020204" pitchFamily="34" charset="0"/>
              <a:buChar char="•"/>
            </a:pPr>
            <a:r>
              <a:rPr lang="en-GB" dirty="0">
                <a:solidFill>
                  <a:schemeClr val="tx1"/>
                </a:solidFill>
              </a:rPr>
              <a:t>Where educational establishments have been flooded, they need to be investigated by asbestos contractors who can advise on what needs to be done and when they would be safe to reoccupy.  </a:t>
            </a:r>
          </a:p>
          <a:p>
            <a:pPr algn="just"/>
            <a:r>
              <a:rPr lang="en-GB" dirty="0">
                <a:solidFill>
                  <a:schemeClr val="tx1"/>
                </a:solidFill>
              </a:rPr>
              <a:t> </a:t>
            </a:r>
          </a:p>
          <a:p>
            <a:pPr marL="457200" indent="-457200" algn="just">
              <a:buFont typeface="Arial" panose="020B0604020202020204" pitchFamily="34" charset="0"/>
              <a:buChar char="•"/>
            </a:pPr>
            <a:r>
              <a:rPr lang="en-GB" dirty="0">
                <a:solidFill>
                  <a:schemeClr val="tx1"/>
                </a:solidFill>
              </a:rPr>
              <a:t>The water may cause asbestos cement and insulation board to deteriorate and become friable.</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GB" dirty="0">
              <a:solidFill>
                <a:schemeClr val="tx1"/>
              </a:solidFill>
            </a:endParaRPr>
          </a:p>
          <a:p>
            <a:pPr marL="342900" indent="-342900" algn="l">
              <a:buFont typeface="Arial" panose="020B0604020202020204" pitchFamily="34" charset="0"/>
              <a:buChar char="•"/>
            </a:pPr>
            <a:endParaRPr lang="en-GB" dirty="0">
              <a:solidFill>
                <a:schemeClr val="tx1"/>
              </a:solidFill>
            </a:endParaRPr>
          </a:p>
          <a:p>
            <a:pPr marL="342900" indent="-342900" algn="l">
              <a:buFont typeface="Arial" panose="020B0604020202020204" pitchFamily="34" charset="0"/>
              <a:buChar char="•"/>
            </a:pPr>
            <a:endParaRPr lang="en-GB" sz="3600" dirty="0">
              <a:solidFill>
                <a:schemeClr val="tx1"/>
              </a:solidFill>
              <a:highlight>
                <a:srgbClr val="FFFF00"/>
              </a:highlight>
            </a:endParaRPr>
          </a:p>
          <a:p>
            <a:pPr marL="285750" indent="-285750" algn="l">
              <a:buFont typeface="Arial" panose="020B0604020202020204" pitchFamily="34" charset="0"/>
              <a:buChar char="•"/>
            </a:pPr>
            <a:endParaRPr lang="en-GB" sz="2000" dirty="0">
              <a:highlight>
                <a:srgbClr val="FFFF00"/>
              </a:highlight>
            </a:endParaRP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0" indent="0" algn="l">
              <a:buNone/>
            </a:pPr>
            <a:endParaRPr lang="en-GB" dirty="0"/>
          </a:p>
        </p:txBody>
      </p:sp>
    </p:spTree>
    <p:extLst>
      <p:ext uri="{BB962C8B-B14F-4D97-AF65-F5344CB8AC3E}">
        <p14:creationId xmlns:p14="http://schemas.microsoft.com/office/powerpoint/2010/main" val="54188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936104"/>
          </a:xfrm>
        </p:spPr>
        <p:txBody>
          <a:bodyPr>
            <a:normAutofit/>
          </a:bodyPr>
          <a:lstStyle/>
          <a:p>
            <a:r>
              <a:rPr lang="en-GB" sz="3600" b="1" dirty="0">
                <a:solidFill>
                  <a:srgbClr val="7030A0"/>
                </a:solidFill>
              </a:rPr>
              <a:t>Explaining the Risk</a:t>
            </a:r>
          </a:p>
        </p:txBody>
      </p:sp>
      <p:sp>
        <p:nvSpPr>
          <p:cNvPr id="3" name="Content Placeholder 2"/>
          <p:cNvSpPr>
            <a:spLocks noGrp="1"/>
          </p:cNvSpPr>
          <p:nvPr>
            <p:ph type="subTitle" idx="1"/>
          </p:nvPr>
        </p:nvSpPr>
        <p:spPr>
          <a:xfrm>
            <a:off x="705006" y="1700808"/>
            <a:ext cx="7772400" cy="4392488"/>
          </a:xfrm>
        </p:spPr>
        <p:txBody>
          <a:bodyPr>
            <a:normAutofit fontScale="92500" lnSpcReduction="20000"/>
          </a:bodyPr>
          <a:lstStyle/>
          <a:p>
            <a:endParaRPr lang="en-GB" sz="900" dirty="0"/>
          </a:p>
          <a:p>
            <a:pPr marL="342900" indent="-342900" algn="l">
              <a:buFont typeface="Arial" panose="020B0604020202020204" pitchFamily="34" charset="0"/>
              <a:buChar char="•"/>
            </a:pPr>
            <a:r>
              <a:rPr lang="en-GB" sz="2400" dirty="0">
                <a:solidFill>
                  <a:schemeClr val="tx1"/>
                </a:solidFill>
              </a:rPr>
              <a:t>Asbestos is a naturally occurring mineral widely used in buildings until 1999.</a:t>
            </a:r>
          </a:p>
          <a:p>
            <a:pPr marL="342900" indent="-342900" algn="l">
              <a:buFont typeface="Arial" panose="020B0604020202020204" pitchFamily="34" charset="0"/>
              <a:buChar char="•"/>
            </a:pPr>
            <a:r>
              <a:rPr lang="en-GB" sz="2400" dirty="0">
                <a:solidFill>
                  <a:schemeClr val="tx1"/>
                </a:solidFill>
              </a:rPr>
              <a:t>This means that the majority of education buildings (around 83% according to DfE) contain asbestos.</a:t>
            </a:r>
          </a:p>
          <a:p>
            <a:pPr marL="342900" indent="-342900" algn="l">
              <a:buFont typeface="Arial" panose="020B0604020202020204" pitchFamily="34" charset="0"/>
              <a:buChar char="•"/>
            </a:pPr>
            <a:r>
              <a:rPr lang="en-GB" sz="2400" dirty="0">
                <a:solidFill>
                  <a:schemeClr val="tx1"/>
                </a:solidFill>
              </a:rPr>
              <a:t>HSE and DfE position is that generally asbestos should be managed in situ, rather than removed (not the view of the Joint Union Asbestos Committee) and that asbestos exposure should be prevented as far as is reasonably practicable.</a:t>
            </a:r>
          </a:p>
          <a:p>
            <a:pPr marL="342900" indent="-342900" algn="l">
              <a:buFont typeface="Arial" panose="020B0604020202020204" pitchFamily="34" charset="0"/>
              <a:buChar char="•"/>
            </a:pPr>
            <a:r>
              <a:rPr lang="en-GB" sz="2400" dirty="0">
                <a:solidFill>
                  <a:schemeClr val="tx1"/>
                </a:solidFill>
              </a:rPr>
              <a:t>So effective management is critical and poor management will endanger lives.</a:t>
            </a:r>
          </a:p>
          <a:p>
            <a:pPr marL="342900" indent="-342900" algn="l">
              <a:buFont typeface="Arial" panose="020B0604020202020204" pitchFamily="34" charset="0"/>
              <a:buChar char="•"/>
            </a:pPr>
            <a:r>
              <a:rPr lang="en-GB" sz="2400" dirty="0">
                <a:solidFill>
                  <a:schemeClr val="tx1"/>
                </a:solidFill>
              </a:rPr>
              <a:t>If materials containing asbestos are disturbed fibres can be released.</a:t>
            </a:r>
            <a:endParaRPr lang="en-GB" sz="2400" b="1" dirty="0">
              <a:solidFill>
                <a:schemeClr val="tx1"/>
              </a:solidFill>
            </a:endParaRPr>
          </a:p>
          <a:p>
            <a:pPr marL="342900" indent="-342900" algn="l">
              <a:buFont typeface="Arial" panose="020B0604020202020204" pitchFamily="34" charset="0"/>
              <a:buChar char="•"/>
            </a:pPr>
            <a:r>
              <a:rPr lang="en-GB" sz="2400" dirty="0">
                <a:solidFill>
                  <a:schemeClr val="tx1"/>
                </a:solidFill>
              </a:rPr>
              <a:t>This puts those who breathe in fibres at risk of developing mesothelioma – a fatal cancer.</a:t>
            </a:r>
          </a:p>
          <a:p>
            <a:pPr marL="0" indent="0" algn="l">
              <a:buNone/>
            </a:pPr>
            <a:endParaRPr lang="en-GB" dirty="0"/>
          </a:p>
        </p:txBody>
      </p:sp>
    </p:spTree>
    <p:extLst>
      <p:ext uri="{BB962C8B-B14F-4D97-AF65-F5344CB8AC3E}">
        <p14:creationId xmlns:p14="http://schemas.microsoft.com/office/powerpoint/2010/main" val="4076109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936104"/>
          </a:xfrm>
        </p:spPr>
        <p:txBody>
          <a:bodyPr>
            <a:normAutofit/>
          </a:bodyPr>
          <a:lstStyle/>
          <a:p>
            <a:r>
              <a:rPr lang="en-GB" sz="3600" b="1" dirty="0">
                <a:solidFill>
                  <a:srgbClr val="7030A0"/>
                </a:solidFill>
              </a:rPr>
              <a:t>Use of drawing pins and staples</a:t>
            </a:r>
          </a:p>
        </p:txBody>
      </p:sp>
      <p:sp>
        <p:nvSpPr>
          <p:cNvPr id="3" name="Content Placeholder 2"/>
          <p:cNvSpPr>
            <a:spLocks noGrp="1"/>
          </p:cNvSpPr>
          <p:nvPr>
            <p:ph type="subTitle" idx="1"/>
          </p:nvPr>
        </p:nvSpPr>
        <p:spPr>
          <a:xfrm>
            <a:off x="539552" y="1556793"/>
            <a:ext cx="7918648" cy="4536503"/>
          </a:xfrm>
        </p:spPr>
        <p:txBody>
          <a:bodyPr>
            <a:normAutofit fontScale="92500" lnSpcReduction="10000"/>
          </a:bodyPr>
          <a:lstStyle/>
          <a:p>
            <a:endParaRPr lang="en-GB" sz="700" dirty="0"/>
          </a:p>
          <a:p>
            <a:pPr marL="342900" indent="-342900" algn="l">
              <a:buFont typeface="Arial" panose="020B0604020202020204" pitchFamily="34" charset="0"/>
              <a:buChar char="•"/>
            </a:pPr>
            <a:r>
              <a:rPr lang="en-US" dirty="0">
                <a:solidFill>
                  <a:schemeClr val="tx1"/>
                </a:solidFill>
              </a:rPr>
              <a:t>Inserting drawing pins or staples into asbestos insulating board (AIB), ceilings or walls - when mounting displays or putting up decorations in classrooms - is an activity which </a:t>
            </a:r>
            <a:r>
              <a:rPr lang="en-US" b="1" dirty="0">
                <a:solidFill>
                  <a:schemeClr val="tx1"/>
                </a:solidFill>
              </a:rPr>
              <a:t>must not </a:t>
            </a:r>
            <a:r>
              <a:rPr lang="en-US" dirty="0">
                <a:solidFill>
                  <a:schemeClr val="tx1"/>
                </a:solidFill>
              </a:rPr>
              <a:t>take place, due to the potential for asbestos </a:t>
            </a:r>
            <a:r>
              <a:rPr lang="en-US" dirty="0" err="1">
                <a:solidFill>
                  <a:schemeClr val="tx1"/>
                </a:solidFill>
              </a:rPr>
              <a:t>fibre</a:t>
            </a:r>
            <a:r>
              <a:rPr lang="en-US" dirty="0">
                <a:solidFill>
                  <a:schemeClr val="tx1"/>
                </a:solidFill>
              </a:rPr>
              <a:t> release.</a:t>
            </a:r>
          </a:p>
          <a:p>
            <a:pPr marL="342900" indent="-342900" algn="l">
              <a:buFont typeface="Arial" panose="020B0604020202020204" pitchFamily="34" charset="0"/>
              <a:buChar char="•"/>
            </a:pPr>
            <a:r>
              <a:rPr lang="en-US" dirty="0">
                <a:solidFill>
                  <a:schemeClr val="tx1"/>
                </a:solidFill>
              </a:rPr>
              <a:t>Education staff should not mount displays until either the AIB is either removed or sealed, as a temporary solution; or it is categorically confirmed that no asbestos is present.</a:t>
            </a:r>
          </a:p>
          <a:p>
            <a:pPr marL="342900" indent="-342900" algn="l">
              <a:buFont typeface="Arial" panose="020B0604020202020204" pitchFamily="34" charset="0"/>
              <a:buChar char="•"/>
            </a:pPr>
            <a:endParaRPr lang="en-GB" dirty="0">
              <a:solidFill>
                <a:schemeClr val="tx1"/>
              </a:solidFill>
            </a:endParaRPr>
          </a:p>
          <a:p>
            <a:pPr marL="342900" indent="-342900" algn="l">
              <a:buFont typeface="Arial" panose="020B0604020202020204" pitchFamily="34" charset="0"/>
              <a:buChar char="•"/>
            </a:pPr>
            <a:endParaRPr lang="en-GB" dirty="0">
              <a:solidFill>
                <a:schemeClr val="tx1"/>
              </a:solidFill>
            </a:endParaRPr>
          </a:p>
          <a:p>
            <a:pPr marL="342900" indent="-342900" algn="l">
              <a:buFont typeface="Arial" panose="020B0604020202020204" pitchFamily="34" charset="0"/>
              <a:buChar char="•"/>
            </a:pPr>
            <a:endParaRPr lang="en-GB" sz="3600" dirty="0">
              <a:solidFill>
                <a:schemeClr val="tx1"/>
              </a:solidFill>
              <a:highlight>
                <a:srgbClr val="FFFF00"/>
              </a:highlight>
            </a:endParaRPr>
          </a:p>
          <a:p>
            <a:pPr marL="285750" indent="-285750" algn="l">
              <a:buFont typeface="Arial" panose="020B0604020202020204" pitchFamily="34" charset="0"/>
              <a:buChar char="•"/>
            </a:pPr>
            <a:endParaRPr lang="en-GB" sz="2000" dirty="0">
              <a:highlight>
                <a:srgbClr val="FFFF00"/>
              </a:highlight>
            </a:endParaRP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0" indent="0" algn="l">
              <a:buNone/>
            </a:pPr>
            <a:endParaRPr lang="en-GB" dirty="0"/>
          </a:p>
        </p:txBody>
      </p:sp>
    </p:spTree>
    <p:extLst>
      <p:ext uri="{BB962C8B-B14F-4D97-AF65-F5344CB8AC3E}">
        <p14:creationId xmlns:p14="http://schemas.microsoft.com/office/powerpoint/2010/main" val="4032842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404665"/>
            <a:ext cx="7772400" cy="5688632"/>
          </a:xfrm>
        </p:spPr>
        <p:txBody>
          <a:bodyPr>
            <a:normAutofit fontScale="92500" lnSpcReduction="10000"/>
          </a:bodyPr>
          <a:lstStyle/>
          <a:p>
            <a:endParaRPr lang="en-GB" sz="700" dirty="0"/>
          </a:p>
          <a:p>
            <a:pPr algn="l"/>
            <a:r>
              <a:rPr lang="en-GB" sz="3900" b="1" dirty="0">
                <a:solidFill>
                  <a:schemeClr val="tx1"/>
                </a:solidFill>
              </a:rPr>
              <a:t>Asbestos removal</a:t>
            </a:r>
          </a:p>
          <a:p>
            <a:pPr algn="l"/>
            <a:endParaRPr lang="en-GB" sz="1300" dirty="0">
              <a:solidFill>
                <a:schemeClr val="tx1"/>
              </a:solidFill>
            </a:endParaRPr>
          </a:p>
          <a:p>
            <a:pPr marL="342900" indent="-342900" algn="l">
              <a:buFont typeface="Courier New" panose="02070309020205020404" pitchFamily="49" charset="0"/>
              <a:buChar char="o"/>
            </a:pPr>
            <a:r>
              <a:rPr lang="en-US" dirty="0">
                <a:solidFill>
                  <a:schemeClr val="tx1"/>
                </a:solidFill>
              </a:rPr>
              <a:t>Asbestos removal should be undertaken only when the building is not occupied i.e., during holidays, weekends or evenings.  Only in exceptional circumstances should removal proceed when the building is occupied.</a:t>
            </a:r>
          </a:p>
          <a:p>
            <a:pPr marL="342900" indent="-342900" algn="l">
              <a:buFont typeface="Courier New" panose="02070309020205020404" pitchFamily="49" charset="0"/>
              <a:buChar char="o"/>
            </a:pPr>
            <a:r>
              <a:rPr lang="en-US" dirty="0">
                <a:solidFill>
                  <a:schemeClr val="tx1"/>
                </a:solidFill>
              </a:rPr>
              <a:t>In such circumstances the areas where removal is taking place must be either physically separate from the occupied parts of </a:t>
            </a:r>
            <a:r>
              <a:rPr lang="en-US">
                <a:solidFill>
                  <a:schemeClr val="tx1"/>
                </a:solidFill>
              </a:rPr>
              <a:t>the premises </a:t>
            </a:r>
            <a:r>
              <a:rPr lang="en-US" dirty="0">
                <a:solidFill>
                  <a:schemeClr val="tx1"/>
                </a:solidFill>
              </a:rPr>
              <a:t>or be capable of being sealed off in some other way.</a:t>
            </a:r>
            <a:endParaRPr lang="en-GB" dirty="0">
              <a:solidFill>
                <a:schemeClr val="tx1"/>
              </a:solidFill>
            </a:endParaRPr>
          </a:p>
          <a:p>
            <a:pPr marL="342900" indent="-342900" algn="l">
              <a:buFont typeface="Courier New" panose="02070309020205020404" pitchFamily="49" charset="0"/>
              <a:buChar char="o"/>
            </a:pPr>
            <a:endParaRPr lang="en-GB" sz="2400" dirty="0"/>
          </a:p>
          <a:p>
            <a:pPr marL="0" indent="0" algn="l">
              <a:buNone/>
            </a:pPr>
            <a:endParaRPr lang="en-GB" dirty="0"/>
          </a:p>
        </p:txBody>
      </p:sp>
    </p:spTree>
    <p:extLst>
      <p:ext uri="{BB962C8B-B14F-4D97-AF65-F5344CB8AC3E}">
        <p14:creationId xmlns:p14="http://schemas.microsoft.com/office/powerpoint/2010/main" val="388535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404665"/>
            <a:ext cx="7772400" cy="5688632"/>
          </a:xfrm>
        </p:spPr>
        <p:txBody>
          <a:bodyPr>
            <a:normAutofit fontScale="85000" lnSpcReduction="10000"/>
          </a:bodyPr>
          <a:lstStyle/>
          <a:p>
            <a:endParaRPr lang="en-GB" sz="700" dirty="0"/>
          </a:p>
          <a:p>
            <a:pPr algn="l"/>
            <a:r>
              <a:rPr lang="en-GB" sz="3900" b="1" dirty="0">
                <a:solidFill>
                  <a:schemeClr val="tx1"/>
                </a:solidFill>
              </a:rPr>
              <a:t>Asbestos removal (2)</a:t>
            </a:r>
          </a:p>
          <a:p>
            <a:pPr algn="l"/>
            <a:endParaRPr lang="en-GB" sz="1300" dirty="0">
              <a:solidFill>
                <a:schemeClr val="tx1"/>
              </a:solidFill>
            </a:endParaRPr>
          </a:p>
          <a:p>
            <a:pPr marL="342900" indent="-342900" algn="l">
              <a:buFont typeface="Courier New" panose="02070309020205020404" pitchFamily="49" charset="0"/>
              <a:buChar char="o"/>
            </a:pPr>
            <a:r>
              <a:rPr lang="en-US" dirty="0">
                <a:solidFill>
                  <a:schemeClr val="tx1"/>
                </a:solidFill>
              </a:rPr>
              <a:t>Removal should be undertaken only by contractors who are local authority approved and expert in asbestos stripping procedures and are licensed under the Asbestos (Licensing) Regulations. </a:t>
            </a:r>
          </a:p>
          <a:p>
            <a:pPr marL="342900" indent="-342900" algn="l">
              <a:buFont typeface="Courier New" panose="02070309020205020404" pitchFamily="49" charset="0"/>
              <a:buChar char="o"/>
            </a:pPr>
            <a:r>
              <a:rPr lang="en-US" dirty="0">
                <a:solidFill>
                  <a:schemeClr val="tx1"/>
                </a:solidFill>
              </a:rPr>
              <a:t>The contractors are required by these Regulations to provide adequate information to persons who may be in the vicinity of the work or who may be affected by the work, while the Control of Asbestos Regulations impose an obligation on employers to provide adequate information and protection to employees affected by the removal of asbestos.</a:t>
            </a:r>
            <a:endParaRPr lang="en-GB" dirty="0">
              <a:solidFill>
                <a:schemeClr val="tx1"/>
              </a:solidFill>
            </a:endParaRPr>
          </a:p>
          <a:p>
            <a:pPr marL="342900" indent="-342900" algn="l">
              <a:buFont typeface="Courier New" panose="02070309020205020404" pitchFamily="49" charset="0"/>
              <a:buChar char="o"/>
            </a:pPr>
            <a:endParaRPr lang="en-GB" dirty="0"/>
          </a:p>
        </p:txBody>
      </p:sp>
    </p:spTree>
    <p:extLst>
      <p:ext uri="{BB962C8B-B14F-4D97-AF65-F5344CB8AC3E}">
        <p14:creationId xmlns:p14="http://schemas.microsoft.com/office/powerpoint/2010/main" val="3160614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404665"/>
            <a:ext cx="7772400" cy="5688632"/>
          </a:xfrm>
        </p:spPr>
        <p:txBody>
          <a:bodyPr>
            <a:normAutofit/>
          </a:bodyPr>
          <a:lstStyle/>
          <a:p>
            <a:endParaRPr lang="en-GB" sz="700" dirty="0"/>
          </a:p>
          <a:p>
            <a:pPr algn="l"/>
            <a:r>
              <a:rPr lang="en-GB" sz="3900" b="1" dirty="0">
                <a:solidFill>
                  <a:schemeClr val="tx1"/>
                </a:solidFill>
              </a:rPr>
              <a:t>Asbestos contractors</a:t>
            </a:r>
          </a:p>
          <a:p>
            <a:pPr algn="l"/>
            <a:endParaRPr lang="en-GB" sz="1300" dirty="0">
              <a:solidFill>
                <a:schemeClr val="tx1"/>
              </a:solidFill>
            </a:endParaRPr>
          </a:p>
          <a:p>
            <a:pPr marL="342900" indent="-342900" algn="l">
              <a:buFont typeface="Courier New" panose="02070309020205020404" pitchFamily="49" charset="0"/>
              <a:buChar char="o"/>
            </a:pPr>
            <a:r>
              <a:rPr lang="en-GB" dirty="0">
                <a:solidFill>
                  <a:schemeClr val="tx1"/>
                </a:solidFill>
              </a:rPr>
              <a:t>An up-to-date list of licensed contractors including the type of licence held is available on the HSE website at: </a:t>
            </a:r>
            <a:r>
              <a:rPr lang="en-GB" sz="3000" dirty="0">
                <a:hlinkClick r:id="rId3"/>
              </a:rPr>
              <a:t>https://webcommunities.hse.gov.uk/connect.ti/asbestos.licensing/view?objectId=8516</a:t>
            </a:r>
            <a:endParaRPr lang="en-GB" sz="3000" dirty="0">
              <a:solidFill>
                <a:schemeClr val="tx1"/>
              </a:solidFill>
            </a:endParaRPr>
          </a:p>
          <a:p>
            <a:pPr marL="342900" indent="-342900" algn="l">
              <a:buFont typeface="Courier New" panose="02070309020205020404" pitchFamily="49" charset="0"/>
              <a:buChar char="o"/>
            </a:pPr>
            <a:endParaRPr lang="en-GB" dirty="0"/>
          </a:p>
        </p:txBody>
      </p:sp>
    </p:spTree>
    <p:extLst>
      <p:ext uri="{BB962C8B-B14F-4D97-AF65-F5344CB8AC3E}">
        <p14:creationId xmlns:p14="http://schemas.microsoft.com/office/powerpoint/2010/main" val="396221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B63C0FF-81C2-44A7-A1E9-4F18AA0D207E}"/>
              </a:ext>
            </a:extLst>
          </p:cNvPr>
          <p:cNvSpPr>
            <a:spLocks noGrp="1"/>
          </p:cNvSpPr>
          <p:nvPr>
            <p:ph type="title"/>
          </p:nvPr>
        </p:nvSpPr>
        <p:spPr>
          <a:xfrm>
            <a:off x="1277938" y="-9525"/>
            <a:ext cx="6588125" cy="1281113"/>
          </a:xfrm>
        </p:spPr>
        <p:txBody>
          <a:bodyPr/>
          <a:lstStyle/>
          <a:p>
            <a:pPr eaLnBrk="1" hangingPunct="1"/>
            <a:r>
              <a:rPr lang="en-GB" altLang="en-US" sz="3200" b="1" dirty="0"/>
              <a:t>Part 6 – Where is Asbestos found</a:t>
            </a:r>
          </a:p>
        </p:txBody>
      </p:sp>
      <p:sp>
        <p:nvSpPr>
          <p:cNvPr id="24579" name="Rectangle 3">
            <a:extLst>
              <a:ext uri="{FF2B5EF4-FFF2-40B4-BE49-F238E27FC236}">
                <a16:creationId xmlns:a16="http://schemas.microsoft.com/office/drawing/2014/main" id="{16C6E11C-CFA3-4B6E-ABF0-646E91273C8E}"/>
              </a:ext>
            </a:extLst>
          </p:cNvPr>
          <p:cNvSpPr>
            <a:spLocks noGrp="1"/>
          </p:cNvSpPr>
          <p:nvPr>
            <p:ph idx="1"/>
          </p:nvPr>
        </p:nvSpPr>
        <p:spPr>
          <a:xfrm>
            <a:off x="457200" y="1600200"/>
            <a:ext cx="4518025" cy="4525963"/>
          </a:xfrm>
        </p:spPr>
        <p:txBody>
          <a:bodyPr/>
          <a:lstStyle/>
          <a:p>
            <a:pPr eaLnBrk="1" hangingPunct="1"/>
            <a:r>
              <a:rPr lang="en-GB" altLang="en-US" dirty="0"/>
              <a:t>Loose Insulation</a:t>
            </a:r>
          </a:p>
          <a:p>
            <a:pPr lvl="1" eaLnBrk="1" hangingPunct="1"/>
            <a:r>
              <a:rPr lang="en-GB" altLang="en-US" dirty="0"/>
              <a:t>Wall, ceiling and floor cavity insulation</a:t>
            </a:r>
          </a:p>
          <a:p>
            <a:pPr lvl="1" eaLnBrk="1" hangingPunct="1"/>
            <a:r>
              <a:rPr lang="en-GB" altLang="en-US" dirty="0"/>
              <a:t>Cylinder jackets</a:t>
            </a:r>
          </a:p>
          <a:p>
            <a:pPr lvl="1" eaLnBrk="1" hangingPunct="1"/>
            <a:r>
              <a:rPr lang="en-GB" altLang="en-US" dirty="0"/>
              <a:t>Jiffy bag insulation</a:t>
            </a:r>
          </a:p>
          <a:p>
            <a:pPr lvl="1" eaLnBrk="1" hangingPunct="1"/>
            <a:r>
              <a:rPr lang="en-GB" altLang="en-US" dirty="0"/>
              <a:t>Quilts for pipe and boiler jackets</a:t>
            </a:r>
          </a:p>
        </p:txBody>
      </p:sp>
      <p:graphicFrame>
        <p:nvGraphicFramePr>
          <p:cNvPr id="24580" name="Object 5">
            <a:extLst>
              <a:ext uri="{FF2B5EF4-FFF2-40B4-BE49-F238E27FC236}">
                <a16:creationId xmlns:a16="http://schemas.microsoft.com/office/drawing/2014/main" id="{354E4A7B-8982-4795-BDA4-FC27C5634CC6}"/>
              </a:ext>
            </a:extLst>
          </p:cNvPr>
          <p:cNvGraphicFramePr>
            <a:graphicFrameLocks noChangeAspect="1"/>
          </p:cNvGraphicFramePr>
          <p:nvPr/>
        </p:nvGraphicFramePr>
        <p:xfrm>
          <a:off x="5735638" y="3470275"/>
          <a:ext cx="2951162" cy="2743200"/>
        </p:xfrm>
        <a:graphic>
          <a:graphicData uri="http://schemas.openxmlformats.org/presentationml/2006/ole">
            <mc:AlternateContent xmlns:mc="http://schemas.openxmlformats.org/markup-compatibility/2006">
              <mc:Choice xmlns:v="urn:schemas-microsoft-com:vml" Requires="v">
                <p:oleObj spid="_x0000_s1026" name="Image" r:id="rId4" imgW="859353" imgH="814666" progId="Photoshop.Image.7">
                  <p:embed/>
                </p:oleObj>
              </mc:Choice>
              <mc:Fallback>
                <p:oleObj name="Image" r:id="rId4" imgW="859353" imgH="814666" progId="Photoshop.Image.7">
                  <p:embed/>
                  <p:pic>
                    <p:nvPicPr>
                      <p:cNvPr id="24580" name="Object 5">
                        <a:extLst>
                          <a:ext uri="{FF2B5EF4-FFF2-40B4-BE49-F238E27FC236}">
                            <a16:creationId xmlns:a16="http://schemas.microsoft.com/office/drawing/2014/main" id="{354E4A7B-8982-4795-BDA4-FC27C5634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638" y="3470275"/>
                        <a:ext cx="295116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4582" name="Picture 6">
            <a:extLst>
              <a:ext uri="{FF2B5EF4-FFF2-40B4-BE49-F238E27FC236}">
                <a16:creationId xmlns:a16="http://schemas.microsoft.com/office/drawing/2014/main" id="{1221D04D-6F8E-48BB-8A1D-A73ADCAB5F9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37200" y="992188"/>
            <a:ext cx="334803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8459DC3-193F-41B3-A9A9-98014D937525}"/>
              </a:ext>
            </a:extLst>
          </p:cNvPr>
          <p:cNvSpPr>
            <a:spLocks noGrp="1"/>
          </p:cNvSpPr>
          <p:nvPr>
            <p:ph type="title"/>
          </p:nvPr>
        </p:nvSpPr>
        <p:spPr>
          <a:xfrm>
            <a:off x="1277938" y="0"/>
            <a:ext cx="6588125" cy="1281113"/>
          </a:xfrm>
        </p:spPr>
        <p:txBody>
          <a:bodyPr/>
          <a:lstStyle/>
          <a:p>
            <a:pPr eaLnBrk="1" hangingPunct="1"/>
            <a:r>
              <a:rPr lang="en-GB" altLang="en-US" sz="3200"/>
              <a:t>Asbestos in Buildings</a:t>
            </a:r>
          </a:p>
        </p:txBody>
      </p:sp>
      <p:sp>
        <p:nvSpPr>
          <p:cNvPr id="2053" name="Rectangle 3">
            <a:extLst>
              <a:ext uri="{FF2B5EF4-FFF2-40B4-BE49-F238E27FC236}">
                <a16:creationId xmlns:a16="http://schemas.microsoft.com/office/drawing/2014/main" id="{5B84EAA6-1CAE-47CB-80DD-3A1D94A559C1}"/>
              </a:ext>
            </a:extLst>
          </p:cNvPr>
          <p:cNvSpPr>
            <a:spLocks noGrp="1" noChangeArrowheads="1"/>
          </p:cNvSpPr>
          <p:nvPr>
            <p:ph idx="1"/>
          </p:nvPr>
        </p:nvSpPr>
        <p:spPr>
          <a:xfrm>
            <a:off x="53975" y="1460500"/>
            <a:ext cx="4518025" cy="4525963"/>
          </a:xfrm>
        </p:spPr>
        <p:txBody>
          <a:bodyPr/>
          <a:lstStyle/>
          <a:p>
            <a:pPr eaLnBrk="1" hangingPunct="1">
              <a:defRPr/>
            </a:pPr>
            <a:r>
              <a:rPr lang="en-GB" altLang="en-US" sz="2400" dirty="0"/>
              <a:t>Sprayed Coatings</a:t>
            </a:r>
          </a:p>
          <a:p>
            <a:pPr lvl="1" eaLnBrk="1" hangingPunct="1">
              <a:defRPr/>
            </a:pPr>
            <a:r>
              <a:rPr lang="en-GB" altLang="en-US" sz="2400" dirty="0"/>
              <a:t>Sprayed onto ceilings and steel/concrete beams for fire protection</a:t>
            </a:r>
          </a:p>
          <a:p>
            <a:pPr lvl="1" eaLnBrk="1" hangingPunct="1">
              <a:defRPr/>
            </a:pPr>
            <a:r>
              <a:rPr lang="en-GB" altLang="en-US" sz="2400" dirty="0"/>
              <a:t>Stopped using asbestos in 1974</a:t>
            </a:r>
          </a:p>
          <a:p>
            <a:pPr lvl="1" eaLnBrk="1" hangingPunct="1">
              <a:defRPr/>
            </a:pPr>
            <a:r>
              <a:rPr lang="en-GB" altLang="en-US" sz="2400" dirty="0"/>
              <a:t>Up to 85% asbestos</a:t>
            </a:r>
          </a:p>
          <a:p>
            <a:pPr marL="382588" lvl="1" indent="0" eaLnBrk="1" hangingPunct="1">
              <a:buFont typeface="Times" panose="02020603050405020304" pitchFamily="18" charset="0"/>
              <a:buNone/>
              <a:defRPr/>
            </a:pPr>
            <a:endParaRPr lang="en-GB" altLang="en-US" sz="2400" dirty="0"/>
          </a:p>
        </p:txBody>
      </p:sp>
      <p:graphicFrame>
        <p:nvGraphicFramePr>
          <p:cNvPr id="26628" name="Object 4">
            <a:extLst>
              <a:ext uri="{FF2B5EF4-FFF2-40B4-BE49-F238E27FC236}">
                <a16:creationId xmlns:a16="http://schemas.microsoft.com/office/drawing/2014/main" id="{9EDF3E72-6448-4F0E-BDA1-79B0F76F15ED}"/>
              </a:ext>
            </a:extLst>
          </p:cNvPr>
          <p:cNvGraphicFramePr>
            <a:graphicFrameLocks noChangeAspect="1"/>
          </p:cNvGraphicFramePr>
          <p:nvPr/>
        </p:nvGraphicFramePr>
        <p:xfrm>
          <a:off x="5002213" y="981075"/>
          <a:ext cx="3673475" cy="2570163"/>
        </p:xfrm>
        <a:graphic>
          <a:graphicData uri="http://schemas.openxmlformats.org/presentationml/2006/ole">
            <mc:AlternateContent xmlns:mc="http://schemas.openxmlformats.org/markup-compatibility/2006">
              <mc:Choice xmlns:v="urn:schemas-microsoft-com:vml" Requires="v">
                <p:oleObj spid="_x0000_s2050" name="Image" r:id="rId4" imgW="3174603" imgH="2387302" progId="Photoshop.Image.7">
                  <p:embed/>
                </p:oleObj>
              </mc:Choice>
              <mc:Fallback>
                <p:oleObj name="Image" r:id="rId4" imgW="3174603" imgH="2387302" progId="Photoshop.Image.7">
                  <p:embed/>
                  <p:pic>
                    <p:nvPicPr>
                      <p:cNvPr id="26628" name="Object 4">
                        <a:extLst>
                          <a:ext uri="{FF2B5EF4-FFF2-40B4-BE49-F238E27FC236}">
                            <a16:creationId xmlns:a16="http://schemas.microsoft.com/office/drawing/2014/main" id="{9EDF3E72-6448-4F0E-BDA1-79B0F76F1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213" y="981075"/>
                        <a:ext cx="3673475" cy="25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a:extLst>
              <a:ext uri="{FF2B5EF4-FFF2-40B4-BE49-F238E27FC236}">
                <a16:creationId xmlns:a16="http://schemas.microsoft.com/office/drawing/2014/main" id="{C58D3E39-8ED0-4ED7-A799-02032A4550A8}"/>
              </a:ext>
            </a:extLst>
          </p:cNvPr>
          <p:cNvGraphicFramePr>
            <a:graphicFrameLocks noChangeAspect="1"/>
          </p:cNvGraphicFramePr>
          <p:nvPr/>
        </p:nvGraphicFramePr>
        <p:xfrm>
          <a:off x="5003800" y="3644900"/>
          <a:ext cx="3673475" cy="2274888"/>
        </p:xfrm>
        <a:graphic>
          <a:graphicData uri="http://schemas.openxmlformats.org/presentationml/2006/ole">
            <mc:AlternateContent xmlns:mc="http://schemas.openxmlformats.org/markup-compatibility/2006">
              <mc:Choice xmlns:v="urn:schemas-microsoft-com:vml" Requires="v">
                <p:oleObj spid="_x0000_s2051" name="Image" r:id="rId6" imgW="3174603" imgH="2044444" progId="Photoshop.Image.7">
                  <p:embed/>
                </p:oleObj>
              </mc:Choice>
              <mc:Fallback>
                <p:oleObj name="Image" r:id="rId6" imgW="3174603" imgH="2044444" progId="Photoshop.Image.7">
                  <p:embed/>
                  <p:pic>
                    <p:nvPicPr>
                      <p:cNvPr id="26629" name="Object 5">
                        <a:extLst>
                          <a:ext uri="{FF2B5EF4-FFF2-40B4-BE49-F238E27FC236}">
                            <a16:creationId xmlns:a16="http://schemas.microsoft.com/office/drawing/2014/main" id="{C58D3E39-8ED0-4ED7-A799-02032A4550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3644900"/>
                        <a:ext cx="3673475"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E967078-3BB4-4CC5-8DAD-67A76110E958}"/>
              </a:ext>
            </a:extLst>
          </p:cNvPr>
          <p:cNvSpPr>
            <a:spLocks noGrp="1"/>
          </p:cNvSpPr>
          <p:nvPr>
            <p:ph type="title"/>
          </p:nvPr>
        </p:nvSpPr>
        <p:spPr>
          <a:xfrm>
            <a:off x="1277938" y="-12700"/>
            <a:ext cx="6588125" cy="1281113"/>
          </a:xfrm>
        </p:spPr>
        <p:txBody>
          <a:bodyPr/>
          <a:lstStyle/>
          <a:p>
            <a:pPr eaLnBrk="1" hangingPunct="1"/>
            <a:r>
              <a:rPr lang="en-GB" altLang="en-US" sz="3200"/>
              <a:t>Asbestos in Buildings</a:t>
            </a:r>
          </a:p>
        </p:txBody>
      </p:sp>
      <p:sp>
        <p:nvSpPr>
          <p:cNvPr id="28675" name="Rectangle 3">
            <a:extLst>
              <a:ext uri="{FF2B5EF4-FFF2-40B4-BE49-F238E27FC236}">
                <a16:creationId xmlns:a16="http://schemas.microsoft.com/office/drawing/2014/main" id="{5B28FD8F-0C89-4817-9A89-88B26D09BB91}"/>
              </a:ext>
            </a:extLst>
          </p:cNvPr>
          <p:cNvSpPr>
            <a:spLocks noGrp="1"/>
          </p:cNvSpPr>
          <p:nvPr>
            <p:ph idx="1"/>
          </p:nvPr>
        </p:nvSpPr>
        <p:spPr>
          <a:xfrm>
            <a:off x="169863" y="990600"/>
            <a:ext cx="5227637" cy="4525963"/>
          </a:xfrm>
        </p:spPr>
        <p:txBody>
          <a:bodyPr/>
          <a:lstStyle/>
          <a:p>
            <a:pPr eaLnBrk="1" hangingPunct="1"/>
            <a:r>
              <a:rPr lang="en-GB" altLang="en-US" dirty="0"/>
              <a:t>Thermal Insulation</a:t>
            </a:r>
          </a:p>
          <a:p>
            <a:pPr lvl="1" eaLnBrk="1" hangingPunct="1"/>
            <a:r>
              <a:rPr lang="en-GB" altLang="en-US" sz="2400" dirty="0"/>
              <a:t>Lagging on boilers and pipes</a:t>
            </a:r>
          </a:p>
          <a:p>
            <a:pPr lvl="1" eaLnBrk="1" hangingPunct="1"/>
            <a:r>
              <a:rPr lang="en-GB" altLang="en-US" sz="2400" dirty="0"/>
              <a:t>Pre-formed sections used on large pipes, vessels and steam trains</a:t>
            </a:r>
          </a:p>
          <a:p>
            <a:pPr lvl="1" eaLnBrk="1" hangingPunct="1"/>
            <a:r>
              <a:rPr lang="en-GB" altLang="en-US" sz="2400" dirty="0"/>
              <a:t>All types of asbestos used</a:t>
            </a:r>
          </a:p>
          <a:p>
            <a:pPr lvl="1" eaLnBrk="1" hangingPunct="1"/>
            <a:r>
              <a:rPr lang="en-GB" altLang="en-US" sz="2400" dirty="0"/>
              <a:t>Up to 85% asbestos content</a:t>
            </a:r>
          </a:p>
          <a:p>
            <a:pPr lvl="1" eaLnBrk="1" hangingPunct="1"/>
            <a:r>
              <a:rPr lang="en-GB" altLang="en-US" sz="2400" dirty="0"/>
              <a:t>Pretty common in 1950s and 60s properties</a:t>
            </a:r>
          </a:p>
        </p:txBody>
      </p:sp>
      <p:graphicFrame>
        <p:nvGraphicFramePr>
          <p:cNvPr id="28676" name="Object 4">
            <a:extLst>
              <a:ext uri="{FF2B5EF4-FFF2-40B4-BE49-F238E27FC236}">
                <a16:creationId xmlns:a16="http://schemas.microsoft.com/office/drawing/2014/main" id="{080CC3DC-987E-420D-B098-C20713D415C2}"/>
              </a:ext>
            </a:extLst>
          </p:cNvPr>
          <p:cNvGraphicFramePr>
            <a:graphicFrameLocks noChangeAspect="1"/>
          </p:cNvGraphicFramePr>
          <p:nvPr/>
        </p:nvGraphicFramePr>
        <p:xfrm>
          <a:off x="5397500" y="981075"/>
          <a:ext cx="3422650" cy="2363788"/>
        </p:xfrm>
        <a:graphic>
          <a:graphicData uri="http://schemas.openxmlformats.org/presentationml/2006/ole">
            <mc:AlternateContent xmlns:mc="http://schemas.openxmlformats.org/markup-compatibility/2006">
              <mc:Choice xmlns:v="urn:schemas-microsoft-com:vml" Requires="v">
                <p:oleObj spid="_x0000_s3074" name="Image" r:id="rId4" imgW="3174603" imgH="2107937" progId="Photoshop.Image.7">
                  <p:embed/>
                </p:oleObj>
              </mc:Choice>
              <mc:Fallback>
                <p:oleObj name="Image" r:id="rId4" imgW="3174603" imgH="2107937" progId="Photoshop.Image.7">
                  <p:embed/>
                  <p:pic>
                    <p:nvPicPr>
                      <p:cNvPr id="28676" name="Object 4">
                        <a:extLst>
                          <a:ext uri="{FF2B5EF4-FFF2-40B4-BE49-F238E27FC236}">
                            <a16:creationId xmlns:a16="http://schemas.microsoft.com/office/drawing/2014/main" id="{080CC3DC-987E-420D-B098-C20713D415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0" y="981075"/>
                        <a:ext cx="3422650" cy="236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descr="PICT0015.JPG">
            <a:extLst>
              <a:ext uri="{FF2B5EF4-FFF2-40B4-BE49-F238E27FC236}">
                <a16:creationId xmlns:a16="http://schemas.microsoft.com/office/drawing/2014/main" id="{1BC74CF5-B849-48F6-95EE-BD15DCF35950}"/>
              </a:ext>
            </a:extLst>
          </p:cNvPr>
          <p:cNvPicPr>
            <a:picLocks noChangeAspect="1"/>
          </p:cNvPicPr>
          <p:nvPr/>
        </p:nvPicPr>
        <p:blipFill>
          <a:blip r:embed="rId6" cstate="print"/>
          <a:stretch>
            <a:fillRect/>
          </a:stretch>
        </p:blipFill>
        <p:spPr>
          <a:xfrm>
            <a:off x="5759450" y="3141663"/>
            <a:ext cx="2476500" cy="3090862"/>
          </a:xfrm>
          <a:prstGeom prst="rect">
            <a:avLst/>
          </a:prstGeom>
          <a:ln>
            <a:noFill/>
          </a:ln>
          <a:effectLst>
            <a:outerShdw blurRad="292100" dist="139700" dir="2700000" algn="tl" rotWithShape="0">
              <a:srgbClr val="333333">
                <a:alpha val="65000"/>
              </a:srgbClr>
            </a:outerShdw>
          </a:effectLst>
        </p:spPr>
      </p:pic>
      <p:pic>
        <p:nvPicPr>
          <p:cNvPr id="28679" name="Picture 3">
            <a:extLst>
              <a:ext uri="{FF2B5EF4-FFF2-40B4-BE49-F238E27FC236}">
                <a16:creationId xmlns:a16="http://schemas.microsoft.com/office/drawing/2014/main" id="{3053A01C-AACA-4330-BA1A-8930DBC922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 y="4549775"/>
            <a:ext cx="30464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lide-11">
            <a:extLst>
              <a:ext uri="{FF2B5EF4-FFF2-40B4-BE49-F238E27FC236}">
                <a16:creationId xmlns:a16="http://schemas.microsoft.com/office/drawing/2014/main" id="{ED77BFF8-5791-4971-BFA6-C0360D828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692150"/>
            <a:ext cx="68389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8A17268C-E528-4003-BE26-BD35F706E1F3}"/>
              </a:ext>
            </a:extLst>
          </p:cNvPr>
          <p:cNvSpPr txBox="1">
            <a:spLocks noChangeArrowheads="1"/>
          </p:cNvSpPr>
          <p:nvPr/>
        </p:nvSpPr>
        <p:spPr bwMode="auto">
          <a:xfrm>
            <a:off x="0" y="5445125"/>
            <a:ext cx="9144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GB" altLang="en-US" sz="2200">
                <a:latin typeface="Aharoni" panose="020B0604020202020204" pitchFamily="2" charset="-79"/>
                <a:cs typeface="Aharoni" panose="020B0604020202020204" pitchFamily="2" charset="-79"/>
              </a:rPr>
              <a:t>Asbestos pre-formed sections.  </a:t>
            </a:r>
          </a:p>
          <a:p>
            <a:pPr algn="ctr">
              <a:spcBef>
                <a:spcPct val="50000"/>
              </a:spcBef>
            </a:pPr>
            <a:r>
              <a:rPr lang="en-GB" altLang="en-US" sz="2200">
                <a:latin typeface="Aharoni" panose="020B0604020202020204" pitchFamily="2" charset="-79"/>
                <a:cs typeface="Aharoni" panose="020B0604020202020204" pitchFamily="2" charset="-79"/>
              </a:rPr>
              <a:t>Visually similar to modern calcium silicate.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AA70-8D3C-4399-BF11-8A67BD019DFA}"/>
              </a:ext>
            </a:extLst>
          </p:cNvPr>
          <p:cNvSpPr>
            <a:spLocks noGrp="1"/>
          </p:cNvSpPr>
          <p:nvPr>
            <p:ph type="title"/>
          </p:nvPr>
        </p:nvSpPr>
        <p:spPr>
          <a:xfrm>
            <a:off x="1792288" y="4943599"/>
            <a:ext cx="5559424" cy="1465588"/>
          </a:xfrm>
        </p:spPr>
        <p:txBody>
          <a:bodyPr>
            <a:noAutofit/>
          </a:bodyPr>
          <a:lstStyle/>
          <a:p>
            <a:r>
              <a:rPr lang="en-GB" sz="2600" dirty="0"/>
              <a:t>Metal covered asbestos clad column with unsealed vertical gap at front of column.  Asbestos can pass through gap into room</a:t>
            </a:r>
          </a:p>
        </p:txBody>
      </p:sp>
      <p:sp>
        <p:nvSpPr>
          <p:cNvPr id="6" name="Rectangle 5">
            <a:extLst>
              <a:ext uri="{FF2B5EF4-FFF2-40B4-BE49-F238E27FC236}">
                <a16:creationId xmlns:a16="http://schemas.microsoft.com/office/drawing/2014/main" id="{505C2CFE-3AA0-4B84-A8B6-55E94C84A3D4}"/>
              </a:ext>
            </a:extLst>
          </p:cNvPr>
          <p:cNvSpPr/>
          <p:nvPr/>
        </p:nvSpPr>
        <p:spPr>
          <a:xfrm>
            <a:off x="3203848" y="2852936"/>
            <a:ext cx="1781944" cy="707886"/>
          </a:xfrm>
          <a:prstGeom prst="rect">
            <a:avLst/>
          </a:prstGeom>
        </p:spPr>
        <p:txBody>
          <a:bodyPr wrap="square">
            <a:spAutoFit/>
          </a:bodyPr>
          <a:lstStyle/>
          <a:p>
            <a:r>
              <a:rPr lang="en-GB" sz="2000" dirty="0">
                <a:solidFill>
                  <a:srgbClr val="C00000"/>
                </a:solidFill>
                <a:latin typeface="Arial" panose="020B0604020202020204" pitchFamily="34" charset="0"/>
              </a:rPr>
              <a:t>Gap where</a:t>
            </a:r>
          </a:p>
          <a:p>
            <a:r>
              <a:rPr lang="en-GB" sz="2000" dirty="0">
                <a:solidFill>
                  <a:srgbClr val="C00000"/>
                </a:solidFill>
                <a:latin typeface="Arial" panose="020B0604020202020204" pitchFamily="34" charset="0"/>
              </a:rPr>
              <a:t>casing joins</a:t>
            </a:r>
            <a:endParaRPr lang="en-GB" sz="2000" dirty="0">
              <a:solidFill>
                <a:srgbClr val="C00000"/>
              </a:solidFill>
            </a:endParaRPr>
          </a:p>
        </p:txBody>
      </p:sp>
      <p:cxnSp>
        <p:nvCxnSpPr>
          <p:cNvPr id="8" name="Straight Arrow Connector 7">
            <a:extLst>
              <a:ext uri="{FF2B5EF4-FFF2-40B4-BE49-F238E27FC236}">
                <a16:creationId xmlns:a16="http://schemas.microsoft.com/office/drawing/2014/main" id="{87711D5F-E3DB-4957-AEDA-40B521B69D73}"/>
              </a:ext>
            </a:extLst>
          </p:cNvPr>
          <p:cNvCxnSpPr/>
          <p:nvPr/>
        </p:nvCxnSpPr>
        <p:spPr>
          <a:xfrm>
            <a:off x="4716016" y="3068960"/>
            <a:ext cx="576064"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18" name="Picture Placeholder 17">
            <a:extLst>
              <a:ext uri="{FF2B5EF4-FFF2-40B4-BE49-F238E27FC236}">
                <a16:creationId xmlns:a16="http://schemas.microsoft.com/office/drawing/2014/main" id="{C765FE36-F20B-42D3-B877-86F62A660959}"/>
              </a:ext>
            </a:extLst>
          </p:cNvPr>
          <p:cNvPicPr>
            <a:picLocks noGrp="1" noChangeAspect="1"/>
          </p:cNvPicPr>
          <p:nvPr>
            <p:ph type="pic" idx="1"/>
          </p:nvPr>
        </p:nvPicPr>
        <p:blipFill>
          <a:blip r:embed="rId3"/>
          <a:srcRect t="5999" b="5999"/>
          <a:stretch>
            <a:fillRect/>
          </a:stretch>
        </p:blipFill>
        <p:spPr>
          <a:prstGeom prst="rect">
            <a:avLst/>
          </a:prstGeom>
        </p:spPr>
      </p:pic>
      <p:cxnSp>
        <p:nvCxnSpPr>
          <p:cNvPr id="20" name="Straight Arrow Connector 19">
            <a:extLst>
              <a:ext uri="{FF2B5EF4-FFF2-40B4-BE49-F238E27FC236}">
                <a16:creationId xmlns:a16="http://schemas.microsoft.com/office/drawing/2014/main" id="{5768317F-76F9-4604-9ABA-9FD841A35E94}"/>
              </a:ext>
            </a:extLst>
          </p:cNvPr>
          <p:cNvCxnSpPr>
            <a:cxnSpLocks/>
          </p:cNvCxnSpPr>
          <p:nvPr/>
        </p:nvCxnSpPr>
        <p:spPr>
          <a:xfrm flipV="1">
            <a:off x="3419872" y="3068961"/>
            <a:ext cx="1423527" cy="193025"/>
          </a:xfrm>
          <a:prstGeom prst="straightConnector1">
            <a:avLst/>
          </a:prstGeom>
          <a:ln w="698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EC8C6DA-3134-440C-A249-F7ED27A56B06}"/>
              </a:ext>
            </a:extLst>
          </p:cNvPr>
          <p:cNvSpPr txBox="1"/>
          <p:nvPr/>
        </p:nvSpPr>
        <p:spPr>
          <a:xfrm>
            <a:off x="1865311" y="3068960"/>
            <a:ext cx="1423527" cy="954107"/>
          </a:xfrm>
          <a:prstGeom prst="rect">
            <a:avLst/>
          </a:prstGeom>
          <a:noFill/>
        </p:spPr>
        <p:txBody>
          <a:bodyPr wrap="square" rtlCol="0">
            <a:spAutoFit/>
          </a:bodyPr>
          <a:lstStyle/>
          <a:p>
            <a:r>
              <a:rPr lang="en-GB" sz="2800" dirty="0">
                <a:solidFill>
                  <a:srgbClr val="FF0000"/>
                </a:solidFill>
              </a:rPr>
              <a:t>Column gap</a:t>
            </a:r>
          </a:p>
        </p:txBody>
      </p:sp>
    </p:spTree>
    <p:extLst>
      <p:ext uri="{BB962C8B-B14F-4D97-AF65-F5344CB8AC3E}">
        <p14:creationId xmlns:p14="http://schemas.microsoft.com/office/powerpoint/2010/main" val="3170446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46E7A-E511-48CF-B879-041334837147}"/>
              </a:ext>
            </a:extLst>
          </p:cNvPr>
          <p:cNvSpPr>
            <a:spLocks noGrp="1"/>
          </p:cNvSpPr>
          <p:nvPr>
            <p:ph type="title"/>
          </p:nvPr>
        </p:nvSpPr>
        <p:spPr/>
        <p:txBody>
          <a:bodyPr>
            <a:normAutofit fontScale="90000"/>
          </a:bodyPr>
          <a:lstStyle/>
          <a:p>
            <a:r>
              <a:rPr lang="en-GB" dirty="0"/>
              <a:t>Missing/damaged ceiling tiles let asbestos pass into classrooms via gaps</a:t>
            </a:r>
          </a:p>
        </p:txBody>
      </p:sp>
      <p:pic>
        <p:nvPicPr>
          <p:cNvPr id="9" name="Content Placeholder 8">
            <a:extLst>
              <a:ext uri="{FF2B5EF4-FFF2-40B4-BE49-F238E27FC236}">
                <a16:creationId xmlns:a16="http://schemas.microsoft.com/office/drawing/2014/main" id="{5C88C357-F2F7-43D4-9174-87487F5268AA}"/>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348706"/>
            <a:ext cx="4038600" cy="3028950"/>
          </a:xfrm>
        </p:spPr>
      </p:pic>
      <p:cxnSp>
        <p:nvCxnSpPr>
          <p:cNvPr id="15" name="Straight Arrow Connector 14">
            <a:extLst>
              <a:ext uri="{FF2B5EF4-FFF2-40B4-BE49-F238E27FC236}">
                <a16:creationId xmlns:a16="http://schemas.microsoft.com/office/drawing/2014/main" id="{D1648D03-8064-4017-828E-132E7E27736C}"/>
              </a:ext>
            </a:extLst>
          </p:cNvPr>
          <p:cNvCxnSpPr>
            <a:cxnSpLocks/>
          </p:cNvCxnSpPr>
          <p:nvPr/>
        </p:nvCxnSpPr>
        <p:spPr>
          <a:xfrm flipH="1">
            <a:off x="3205944" y="1464015"/>
            <a:ext cx="3814328" cy="1244905"/>
          </a:xfrm>
          <a:prstGeom prst="straightConnector1">
            <a:avLst/>
          </a:prstGeom>
          <a:ln w="69850" cap="flat">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0" name="Content Placeholder 19">
            <a:extLst>
              <a:ext uri="{FF2B5EF4-FFF2-40B4-BE49-F238E27FC236}">
                <a16:creationId xmlns:a16="http://schemas.microsoft.com/office/drawing/2014/main" id="{6B1DFB06-458E-4827-A62D-51F425533A95}"/>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2" y="2384797"/>
            <a:ext cx="4038600" cy="3028950"/>
          </a:xfrm>
        </p:spPr>
      </p:pic>
      <p:cxnSp>
        <p:nvCxnSpPr>
          <p:cNvPr id="14" name="Straight Arrow Connector 13">
            <a:extLst>
              <a:ext uri="{FF2B5EF4-FFF2-40B4-BE49-F238E27FC236}">
                <a16:creationId xmlns:a16="http://schemas.microsoft.com/office/drawing/2014/main" id="{2D5FBCDC-ECAB-4DFF-B04C-283ABDC12EEA}"/>
              </a:ext>
            </a:extLst>
          </p:cNvPr>
          <p:cNvCxnSpPr>
            <a:cxnSpLocks/>
          </p:cNvCxnSpPr>
          <p:nvPr/>
        </p:nvCxnSpPr>
        <p:spPr>
          <a:xfrm flipH="1">
            <a:off x="6660232" y="1417638"/>
            <a:ext cx="720080" cy="1147266"/>
          </a:xfrm>
          <a:prstGeom prst="straightConnector1">
            <a:avLst/>
          </a:prstGeom>
          <a:ln w="69850" cap="flat">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65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908720"/>
            <a:ext cx="7774632" cy="4536504"/>
          </a:xfrm>
        </p:spPr>
        <p:txBody>
          <a:bodyPr>
            <a:normAutofit/>
          </a:bodyPr>
          <a:lstStyle/>
          <a:p>
            <a:endParaRPr lang="en-GB" sz="900" dirty="0"/>
          </a:p>
          <a:p>
            <a:pPr algn="l"/>
            <a:endParaRPr lang="en-GB" sz="1800" dirty="0">
              <a:solidFill>
                <a:schemeClr val="tx1"/>
              </a:solidFill>
            </a:endParaRPr>
          </a:p>
          <a:p>
            <a:pPr marL="285750" indent="-285750" algn="l">
              <a:buFont typeface="Arial" panose="020B0604020202020204" pitchFamily="34" charset="0"/>
              <a:buChar char="•"/>
            </a:pPr>
            <a:r>
              <a:rPr lang="en-GB" sz="2800" dirty="0">
                <a:solidFill>
                  <a:schemeClr val="tx1"/>
                </a:solidFill>
              </a:rPr>
              <a:t>In 2017, 27 teaching professionals died of mesothelioma and  7 support staff.</a:t>
            </a:r>
          </a:p>
          <a:p>
            <a:pPr marL="285750" indent="-285750" algn="l">
              <a:buFont typeface="Arial" panose="020B0604020202020204" pitchFamily="34" charset="0"/>
              <a:buChar char="•"/>
            </a:pPr>
            <a:r>
              <a:rPr lang="en-GB" sz="2800" dirty="0">
                <a:solidFill>
                  <a:schemeClr val="tx1"/>
                </a:solidFill>
              </a:rPr>
              <a:t>Children are at greater risk. The Government’s Committee on Carcinogenicity calculated that a child exposed to asbestos at age 5, is 5 times more likely to develop mesothelioma that an adult exposed at age 30.</a:t>
            </a:r>
            <a:endParaRPr lang="en-GB" sz="2000" dirty="0"/>
          </a:p>
          <a:p>
            <a:pPr marL="342900" indent="-342900" algn="l">
              <a:buFont typeface="Arial" panose="020B0604020202020204" pitchFamily="34" charset="0"/>
              <a:buChar char="•"/>
            </a:pPr>
            <a:endParaRPr lang="en-GB" sz="1400" dirty="0"/>
          </a:p>
          <a:p>
            <a:pPr marL="342900" indent="-342900" algn="l">
              <a:buFont typeface="Arial" panose="020B0604020202020204" pitchFamily="34" charset="0"/>
              <a:buChar char="•"/>
            </a:pPr>
            <a:endParaRPr lang="en-GB" sz="1400" dirty="0"/>
          </a:p>
          <a:p>
            <a:pPr marL="0" indent="0" algn="l">
              <a:buNone/>
            </a:pPr>
            <a:endParaRPr lang="en-GB" dirty="0"/>
          </a:p>
        </p:txBody>
      </p:sp>
      <p:sp>
        <p:nvSpPr>
          <p:cNvPr id="2" name="Footer Placeholder 1">
            <a:extLst>
              <a:ext uri="{FF2B5EF4-FFF2-40B4-BE49-F238E27FC236}">
                <a16:creationId xmlns:a16="http://schemas.microsoft.com/office/drawing/2014/main" id="{E93D5D84-E49D-42CB-8013-C5A6370B4694}"/>
              </a:ext>
            </a:extLst>
          </p:cNvPr>
          <p:cNvSpPr>
            <a:spLocks noGrp="1"/>
          </p:cNvSpPr>
          <p:nvPr>
            <p:ph type="ftr" sz="quarter" idx="11"/>
          </p:nvPr>
        </p:nvSpPr>
        <p:spPr>
          <a:xfrm>
            <a:off x="2627784" y="5733256"/>
            <a:ext cx="4104456" cy="988219"/>
          </a:xfrm>
        </p:spPr>
        <p:txBody>
          <a:bodyPr/>
          <a:lstStyle/>
          <a:p>
            <a:r>
              <a:rPr lang="en-GB" sz="1400" dirty="0"/>
              <a:t>1 Mesothelioma is a cancer of the lining of the lungs and stomach with a long latency period of 10-60 years, no cure and an average life expectancy of 12-24 months.</a:t>
            </a:r>
          </a:p>
        </p:txBody>
      </p:sp>
    </p:spTree>
    <p:extLst>
      <p:ext uri="{BB962C8B-B14F-4D97-AF65-F5344CB8AC3E}">
        <p14:creationId xmlns:p14="http://schemas.microsoft.com/office/powerpoint/2010/main" val="1575301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F69D-9A53-4142-9A03-8776B56D451E}"/>
              </a:ext>
            </a:extLst>
          </p:cNvPr>
          <p:cNvSpPr>
            <a:spLocks noGrp="1"/>
          </p:cNvSpPr>
          <p:nvPr>
            <p:ph type="title"/>
          </p:nvPr>
        </p:nvSpPr>
        <p:spPr>
          <a:xfrm>
            <a:off x="457200" y="283214"/>
            <a:ext cx="8229600" cy="1143000"/>
          </a:xfrm>
        </p:spPr>
        <p:txBody>
          <a:bodyPr>
            <a:noAutofit/>
          </a:bodyPr>
          <a:lstStyle/>
          <a:p>
            <a:r>
              <a:rPr lang="en-GB" sz="3200" dirty="0"/>
              <a:t>Check ceiling tiles for water damage &amp; column fittings for gaps which let asbestos into room</a:t>
            </a:r>
          </a:p>
        </p:txBody>
      </p:sp>
      <p:pic>
        <p:nvPicPr>
          <p:cNvPr id="6" name="Content Placeholder 5">
            <a:extLst>
              <a:ext uri="{FF2B5EF4-FFF2-40B4-BE49-F238E27FC236}">
                <a16:creationId xmlns:a16="http://schemas.microsoft.com/office/drawing/2014/main" id="{086A078B-5186-4C56-B096-F653D626F8D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63688" y="1628800"/>
            <a:ext cx="5832648" cy="4374486"/>
          </a:xfrm>
        </p:spPr>
      </p:pic>
      <p:cxnSp>
        <p:nvCxnSpPr>
          <p:cNvPr id="8" name="Straight Arrow Connector 7">
            <a:extLst>
              <a:ext uri="{FF2B5EF4-FFF2-40B4-BE49-F238E27FC236}">
                <a16:creationId xmlns:a16="http://schemas.microsoft.com/office/drawing/2014/main" id="{A132048E-C299-4837-A5C2-4C5AC386B998}"/>
              </a:ext>
            </a:extLst>
          </p:cNvPr>
          <p:cNvCxnSpPr>
            <a:cxnSpLocks/>
          </p:cNvCxnSpPr>
          <p:nvPr/>
        </p:nvCxnSpPr>
        <p:spPr>
          <a:xfrm flipH="1">
            <a:off x="6084168" y="2611441"/>
            <a:ext cx="504056" cy="427859"/>
          </a:xfrm>
          <a:prstGeom prst="straightConnector1">
            <a:avLst/>
          </a:prstGeom>
          <a:ln w="571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442C086-5167-4D42-BB90-6EBA82E77733}"/>
              </a:ext>
            </a:extLst>
          </p:cNvPr>
          <p:cNvSpPr txBox="1"/>
          <p:nvPr/>
        </p:nvSpPr>
        <p:spPr>
          <a:xfrm>
            <a:off x="6323620" y="1704622"/>
            <a:ext cx="1249288" cy="830997"/>
          </a:xfrm>
          <a:prstGeom prst="rect">
            <a:avLst/>
          </a:prstGeom>
          <a:noFill/>
        </p:spPr>
        <p:txBody>
          <a:bodyPr wrap="square" rtlCol="0">
            <a:spAutoFit/>
          </a:bodyPr>
          <a:lstStyle/>
          <a:p>
            <a:r>
              <a:rPr lang="en-GB" sz="2400" dirty="0">
                <a:solidFill>
                  <a:srgbClr val="FF0000"/>
                </a:solidFill>
              </a:rPr>
              <a:t>Water damage</a:t>
            </a:r>
          </a:p>
        </p:txBody>
      </p:sp>
      <p:cxnSp>
        <p:nvCxnSpPr>
          <p:cNvPr id="19" name="Straight Arrow Connector 18">
            <a:extLst>
              <a:ext uri="{FF2B5EF4-FFF2-40B4-BE49-F238E27FC236}">
                <a16:creationId xmlns:a16="http://schemas.microsoft.com/office/drawing/2014/main" id="{95C950D6-E2C6-4545-8F04-2DE4AD41728D}"/>
              </a:ext>
            </a:extLst>
          </p:cNvPr>
          <p:cNvCxnSpPr>
            <a:cxnSpLocks/>
          </p:cNvCxnSpPr>
          <p:nvPr/>
        </p:nvCxnSpPr>
        <p:spPr>
          <a:xfrm flipH="1" flipV="1">
            <a:off x="3419872" y="4437112"/>
            <a:ext cx="1440160" cy="144016"/>
          </a:xfrm>
          <a:prstGeom prst="straightConnector1">
            <a:avLst/>
          </a:prstGeom>
          <a:ln w="698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135970-32F1-4277-911C-4AE270B96180}"/>
              </a:ext>
            </a:extLst>
          </p:cNvPr>
          <p:cNvSpPr txBox="1"/>
          <p:nvPr/>
        </p:nvSpPr>
        <p:spPr>
          <a:xfrm>
            <a:off x="4860032" y="4005064"/>
            <a:ext cx="1584176" cy="1569660"/>
          </a:xfrm>
          <a:prstGeom prst="rect">
            <a:avLst/>
          </a:prstGeom>
          <a:noFill/>
        </p:spPr>
        <p:txBody>
          <a:bodyPr wrap="square" rtlCol="0">
            <a:spAutoFit/>
          </a:bodyPr>
          <a:lstStyle/>
          <a:p>
            <a:r>
              <a:rPr lang="en-GB" sz="2400" dirty="0">
                <a:solidFill>
                  <a:srgbClr val="FF0000"/>
                </a:solidFill>
              </a:rPr>
              <a:t>Sealed gap between fitting and column </a:t>
            </a:r>
          </a:p>
        </p:txBody>
      </p:sp>
    </p:spTree>
    <p:extLst>
      <p:ext uri="{BB962C8B-B14F-4D97-AF65-F5344CB8AC3E}">
        <p14:creationId xmlns:p14="http://schemas.microsoft.com/office/powerpoint/2010/main" val="2241961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IBsoffit">
            <a:extLst>
              <a:ext uri="{FF2B5EF4-FFF2-40B4-BE49-F238E27FC236}">
                <a16:creationId xmlns:a16="http://schemas.microsoft.com/office/drawing/2014/main" id="{6A07C0B6-C6C8-4299-A42B-CE6CDC48B6DB}"/>
              </a:ext>
            </a:extLst>
          </p:cNvPr>
          <p:cNvPicPr>
            <a:picLocks noChangeArrowheads="1"/>
          </p:cNvPicPr>
          <p:nvPr/>
        </p:nvPicPr>
        <p:blipFill>
          <a:blip r:embed="rId3">
            <a:extLst>
              <a:ext uri="{28A0092B-C50C-407E-A947-70E740481C1C}">
                <a14:useLocalDpi xmlns:a14="http://schemas.microsoft.com/office/drawing/2010/main" val="0"/>
              </a:ext>
            </a:extLst>
          </a:blip>
          <a:srcRect l="24371"/>
          <a:stretch>
            <a:fillRect/>
          </a:stretch>
        </p:blipFill>
        <p:spPr bwMode="auto">
          <a:xfrm>
            <a:off x="1116013" y="2636838"/>
            <a:ext cx="30956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aibctile">
            <a:extLst>
              <a:ext uri="{FF2B5EF4-FFF2-40B4-BE49-F238E27FC236}">
                <a16:creationId xmlns:a16="http://schemas.microsoft.com/office/drawing/2014/main" id="{6C435206-AF6C-4743-BB15-FBA173AF055C}"/>
              </a:ext>
            </a:extLst>
          </p:cNvPr>
          <p:cNvPicPr>
            <a:picLocks noChangeArrowheads="1"/>
          </p:cNvPicPr>
          <p:nvPr/>
        </p:nvPicPr>
        <p:blipFill>
          <a:blip r:embed="rId4" cstate="print">
            <a:extLst>
              <a:ext uri="{28A0092B-C50C-407E-A947-70E740481C1C}">
                <a14:useLocalDpi xmlns:a14="http://schemas.microsoft.com/office/drawing/2010/main" val="0"/>
              </a:ext>
            </a:extLst>
          </a:blip>
          <a:srcRect l="12201" r="12201"/>
          <a:stretch>
            <a:fillRect/>
          </a:stretch>
        </p:blipFill>
        <p:spPr bwMode="auto">
          <a:xfrm>
            <a:off x="5508625" y="2708275"/>
            <a:ext cx="2808288"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5">
            <a:extLst>
              <a:ext uri="{FF2B5EF4-FFF2-40B4-BE49-F238E27FC236}">
                <a16:creationId xmlns:a16="http://schemas.microsoft.com/office/drawing/2014/main" id="{4891FC07-A121-4624-8652-8B2611B3E677}"/>
              </a:ext>
            </a:extLst>
          </p:cNvPr>
          <p:cNvSpPr txBox="1">
            <a:spLocks noChangeArrowheads="1"/>
          </p:cNvSpPr>
          <p:nvPr/>
        </p:nvSpPr>
        <p:spPr bwMode="auto">
          <a:xfrm>
            <a:off x="539750" y="765175"/>
            <a:ext cx="81311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GB" altLang="en-US" sz="4800">
                <a:latin typeface="Aharoni" panose="020B0604020202020204" pitchFamily="2" charset="-79"/>
                <a:cs typeface="Aharoni" panose="020B0604020202020204" pitchFamily="2" charset="-79"/>
              </a:rPr>
              <a:t>Asbestos Insulating Board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12A8B0A-6B14-44C3-BC74-9EAB42C6EBBD}"/>
              </a:ext>
            </a:extLst>
          </p:cNvPr>
          <p:cNvSpPr>
            <a:spLocks noGrp="1"/>
          </p:cNvSpPr>
          <p:nvPr>
            <p:ph type="title"/>
          </p:nvPr>
        </p:nvSpPr>
        <p:spPr>
          <a:xfrm>
            <a:off x="722313" y="393700"/>
            <a:ext cx="7699375" cy="1281113"/>
          </a:xfrm>
        </p:spPr>
        <p:txBody>
          <a:bodyPr/>
          <a:lstStyle/>
          <a:p>
            <a:pPr eaLnBrk="1" hangingPunct="1"/>
            <a:r>
              <a:rPr lang="en-GB" altLang="en-US"/>
              <a:t>Asbestos Insulation Board (AIB)</a:t>
            </a:r>
          </a:p>
        </p:txBody>
      </p:sp>
      <p:sp>
        <p:nvSpPr>
          <p:cNvPr id="34819" name="Rectangle 3">
            <a:extLst>
              <a:ext uri="{FF2B5EF4-FFF2-40B4-BE49-F238E27FC236}">
                <a16:creationId xmlns:a16="http://schemas.microsoft.com/office/drawing/2014/main" id="{069CDBFA-5D7E-45D9-AFBE-0572AA86D9B4}"/>
              </a:ext>
            </a:extLst>
          </p:cNvPr>
          <p:cNvSpPr>
            <a:spLocks noGrp="1"/>
          </p:cNvSpPr>
          <p:nvPr>
            <p:ph idx="1"/>
          </p:nvPr>
        </p:nvSpPr>
        <p:spPr>
          <a:xfrm>
            <a:off x="971550" y="1700213"/>
            <a:ext cx="7337425" cy="3459162"/>
          </a:xfrm>
        </p:spPr>
        <p:txBody>
          <a:bodyPr/>
          <a:lstStyle/>
          <a:p>
            <a:pPr marL="0" indent="0" eaLnBrk="1" hangingPunct="1"/>
            <a:r>
              <a:rPr lang="en-GB" altLang="en-US"/>
              <a:t>Older boards can contain Crocidolite</a:t>
            </a:r>
          </a:p>
          <a:p>
            <a:pPr marL="0" indent="0" eaLnBrk="1" hangingPunct="1"/>
            <a:r>
              <a:rPr lang="en-GB" altLang="en-US"/>
              <a:t>Usually Amosite or mixture Amosite and Chrysotile in calcium silicate</a:t>
            </a:r>
          </a:p>
          <a:p>
            <a:pPr marL="0" indent="0" eaLnBrk="1" hangingPunct="1"/>
            <a:r>
              <a:rPr lang="en-GB" altLang="en-US" sz="3200"/>
              <a:t>15 -25% </a:t>
            </a:r>
            <a:r>
              <a:rPr lang="en-GB" altLang="en-US"/>
              <a:t>asbestos content</a:t>
            </a:r>
          </a:p>
          <a:p>
            <a:pPr marL="0" indent="0" eaLnBrk="1" hangingPunct="1"/>
            <a:r>
              <a:rPr lang="en-GB" altLang="en-US"/>
              <a:t>Asbestolux up to 40% asbestos content</a:t>
            </a:r>
          </a:p>
          <a:p>
            <a:pPr marL="0" indent="0" eaLnBrk="1" hangingPunct="1"/>
            <a:r>
              <a:rPr lang="en-GB" altLang="en-US"/>
              <a:t>Last date of manufacture – circa </a:t>
            </a:r>
            <a:r>
              <a:rPr lang="en-GB" altLang="en-US" sz="3200"/>
              <a:t>1980</a:t>
            </a:r>
            <a:r>
              <a:rPr lang="en-GB" altLang="en-US"/>
              <a:t> </a:t>
            </a:r>
          </a:p>
          <a:p>
            <a:pPr marL="0" indent="0" eaLnBrk="1" hangingPunct="1"/>
            <a:endParaRPr lang="en-GB" altLang="en-US"/>
          </a:p>
          <a:p>
            <a:pPr marL="0" indent="0" eaLnBrk="1" hangingPunct="1"/>
            <a:endParaRPr lang="en-GB"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5ECB4D0-23F6-4EC9-925F-6403706D17ED}"/>
              </a:ext>
            </a:extLst>
          </p:cNvPr>
          <p:cNvSpPr>
            <a:spLocks noChangeArrowheads="1"/>
          </p:cNvSpPr>
          <p:nvPr/>
        </p:nvSpPr>
        <p:spPr bwMode="auto">
          <a:xfrm>
            <a:off x="8001000" y="6400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r" eaLnBrk="1" hangingPunct="1">
              <a:spcBef>
                <a:spcPct val="0"/>
              </a:spcBef>
              <a:buFontTx/>
              <a:buNone/>
            </a:pPr>
            <a:fld id="{15080F2B-8361-4856-9544-A452CB59FA53}" type="slidenum">
              <a:rPr lang="en-US" altLang="en-US" sz="1400">
                <a:solidFill>
                  <a:schemeClr val="bg1"/>
                </a:solidFill>
                <a:latin typeface="Tahoma" panose="020B0604030504040204" pitchFamily="34" charset="0"/>
                <a:cs typeface="Times New Roman" panose="02020603050405020304" pitchFamily="18" charset="0"/>
              </a:rPr>
              <a:pPr algn="r" eaLnBrk="1" hangingPunct="1">
                <a:spcBef>
                  <a:spcPct val="0"/>
                </a:spcBef>
                <a:buFontTx/>
                <a:buNone/>
              </a:pPr>
              <a:t>33</a:t>
            </a:fld>
            <a:endParaRPr lang="en-US" altLang="en-US" sz="1400">
              <a:solidFill>
                <a:schemeClr val="bg1"/>
              </a:solidFill>
              <a:latin typeface="Tahoma" panose="020B0604030504040204" pitchFamily="34" charset="0"/>
              <a:cs typeface="Times New Roman" panose="02020603050405020304" pitchFamily="18" charset="0"/>
            </a:endParaRPr>
          </a:p>
        </p:txBody>
      </p:sp>
      <p:pic>
        <p:nvPicPr>
          <p:cNvPr id="35843" name="Picture 9" descr="aiblarge">
            <a:extLst>
              <a:ext uri="{FF2B5EF4-FFF2-40B4-BE49-F238E27FC236}">
                <a16:creationId xmlns:a16="http://schemas.microsoft.com/office/drawing/2014/main" id="{A1E83590-39C1-4E15-A57C-56C63FECD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81075"/>
            <a:ext cx="40322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Slide Number Placeholder 10">
            <a:extLst>
              <a:ext uri="{FF2B5EF4-FFF2-40B4-BE49-F238E27FC236}">
                <a16:creationId xmlns:a16="http://schemas.microsoft.com/office/drawing/2014/main" id="{EEDFF9DC-D97E-4B99-B391-C2F4F92D2B9E}"/>
              </a:ext>
            </a:extLst>
          </p:cNvPr>
          <p:cNvSpPr txBox="1">
            <a:spLocks noGrp="1"/>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r" eaLnBrk="1" hangingPunct="1">
              <a:buFontTx/>
              <a:buNone/>
            </a:pPr>
            <a:fld id="{F4CE1AE5-EC5B-4921-9A3F-32172CD1FFCD}" type="slidenum">
              <a:rPr lang="en-GB" altLang="en-US" sz="1000">
                <a:solidFill>
                  <a:srgbClr val="FFFFFF"/>
                </a:solidFill>
                <a:latin typeface="Times New Roman" panose="02020603050405020304" pitchFamily="18" charset="0"/>
                <a:cs typeface="Times New Roman" panose="02020603050405020304" pitchFamily="18" charset="0"/>
              </a:rPr>
              <a:pPr algn="r" eaLnBrk="1" hangingPunct="1">
                <a:buFontTx/>
                <a:buNone/>
              </a:pPr>
              <a:t>33</a:t>
            </a:fld>
            <a:endParaRPr lang="en-GB" altLang="en-US" sz="1000">
              <a:solidFill>
                <a:srgbClr val="FFFFFF"/>
              </a:solidFill>
              <a:latin typeface="Times New Roman" panose="02020603050405020304" pitchFamily="18" charset="0"/>
              <a:cs typeface="Times New Roman" panose="02020603050405020304" pitchFamily="18" charset="0"/>
            </a:endParaRPr>
          </a:p>
        </p:txBody>
      </p:sp>
      <p:sp>
        <p:nvSpPr>
          <p:cNvPr id="12" name="Footer Placeholder 11">
            <a:extLst>
              <a:ext uri="{FF2B5EF4-FFF2-40B4-BE49-F238E27FC236}">
                <a16:creationId xmlns:a16="http://schemas.microsoft.com/office/drawing/2014/main" id="{76E3413A-B614-46B7-A1B3-6D9B5CB72445}"/>
              </a:ext>
            </a:extLst>
          </p:cNvPr>
          <p:cNvSpPr txBox="1">
            <a:spLocks noGrp="1"/>
          </p:cNvSpPr>
          <p:nvPr/>
        </p:nvSpPr>
        <p:spPr>
          <a:xfrm>
            <a:off x="4379913" y="6408738"/>
            <a:ext cx="2351087" cy="365125"/>
          </a:xfrm>
          <a:prstGeom prst="rect">
            <a:avLst/>
          </a:prstGeom>
          <a:noFill/>
        </p:spPr>
        <p:txBody>
          <a:bodyPr anchor="b"/>
          <a:lstStyle/>
          <a:p>
            <a:pPr algn="r" fontAlgn="auto">
              <a:spcBef>
                <a:spcPct val="20000"/>
              </a:spcBef>
              <a:spcAft>
                <a:spcPts val="0"/>
              </a:spcAft>
              <a:defRPr/>
            </a:pPr>
            <a:r>
              <a:rPr lang="en-GB" sz="1000">
                <a:solidFill>
                  <a:schemeClr val="accent1">
                    <a:tint val="20000"/>
                  </a:schemeClr>
                </a:solidFill>
                <a:latin typeface="Times New Roman" pitchFamily="18" charset="0"/>
                <a:cs typeface="Times New Roman" pitchFamily="18" charset="0"/>
              </a:rPr>
              <a:t>Copyright 2008 </a:t>
            </a:r>
          </a:p>
        </p:txBody>
      </p:sp>
      <p:pic>
        <p:nvPicPr>
          <p:cNvPr id="35846" name="Picture 9" descr="airing">
            <a:extLst>
              <a:ext uri="{FF2B5EF4-FFF2-40B4-BE49-F238E27FC236}">
                <a16:creationId xmlns:a16="http://schemas.microsoft.com/office/drawing/2014/main" id="{81920597-C2B7-43A4-9A26-3E6093864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81075"/>
            <a:ext cx="39433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5847" name="Picture 9" descr="Asb fanl">
            <a:extLst>
              <a:ext uri="{FF2B5EF4-FFF2-40B4-BE49-F238E27FC236}">
                <a16:creationId xmlns:a16="http://schemas.microsoft.com/office/drawing/2014/main" id="{A599AEE1-6B18-4DE7-B348-1A916E90F9FB}"/>
              </a:ext>
            </a:extLst>
          </p:cNvPr>
          <p:cNvPicPr>
            <a:picLocks noGrp="1" noChangeAspect="1" noChangeArrowheads="1"/>
          </p:cNvPicPr>
          <p:nvPr>
            <p:ph type="subTitle" idx="4294967295"/>
          </p:nvPr>
        </p:nvPicPr>
        <p:blipFill>
          <a:blip r:embed="rId5" cstate="print">
            <a:extLst>
              <a:ext uri="{28A0092B-C50C-407E-A947-70E740481C1C}">
                <a14:useLocalDpi xmlns:a14="http://schemas.microsoft.com/office/drawing/2010/main" val="0"/>
              </a:ext>
            </a:extLst>
          </a:blip>
          <a:srcRect t="13297"/>
          <a:stretch>
            <a:fillRect/>
          </a:stretch>
        </p:blipFill>
        <p:spPr>
          <a:xfrm>
            <a:off x="250825" y="3933825"/>
            <a:ext cx="4105275" cy="2374900"/>
          </a:xfrm>
        </p:spPr>
      </p:pic>
      <p:pic>
        <p:nvPicPr>
          <p:cNvPr id="35848" name="Picture 8" descr="Picture7">
            <a:extLst>
              <a:ext uri="{FF2B5EF4-FFF2-40B4-BE49-F238E27FC236}">
                <a16:creationId xmlns:a16="http://schemas.microsoft.com/office/drawing/2014/main" id="{E697000A-A4CB-44CF-BAF6-8D10C58D98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121" t="4861" r="4323" b="5902"/>
          <a:stretch>
            <a:fillRect/>
          </a:stretch>
        </p:blipFill>
        <p:spPr bwMode="auto">
          <a:xfrm>
            <a:off x="4572000" y="3933825"/>
            <a:ext cx="41052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Text Box 12">
            <a:extLst>
              <a:ext uri="{FF2B5EF4-FFF2-40B4-BE49-F238E27FC236}">
                <a16:creationId xmlns:a16="http://schemas.microsoft.com/office/drawing/2014/main" id="{FAF94F71-C260-4486-8B82-24F57B32DC16}"/>
              </a:ext>
            </a:extLst>
          </p:cNvPr>
          <p:cNvSpPr txBox="1">
            <a:spLocks noChangeArrowheads="1"/>
          </p:cNvSpPr>
          <p:nvPr/>
        </p:nvSpPr>
        <p:spPr bwMode="auto">
          <a:xfrm>
            <a:off x="2195513" y="476250"/>
            <a:ext cx="3671887" cy="457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GB" dirty="0">
                <a:solidFill>
                  <a:schemeClr val="tx1">
                    <a:lumMod val="75000"/>
                    <a:lumOff val="25000"/>
                  </a:schemeClr>
                </a:solidFill>
                <a:latin typeface="+mn-lt"/>
              </a:rPr>
              <a:t>Examples of AIB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730AB60-C37D-4783-B642-899F5AE4DF2E}"/>
              </a:ext>
            </a:extLst>
          </p:cNvPr>
          <p:cNvSpPr>
            <a:spLocks noGrp="1"/>
          </p:cNvSpPr>
          <p:nvPr>
            <p:ph type="title"/>
          </p:nvPr>
        </p:nvSpPr>
        <p:spPr>
          <a:xfrm>
            <a:off x="295275" y="-7938"/>
            <a:ext cx="8229600" cy="1143001"/>
          </a:xfrm>
        </p:spPr>
        <p:txBody>
          <a:bodyPr/>
          <a:lstStyle/>
          <a:p>
            <a:pPr eaLnBrk="1" hangingPunct="1"/>
            <a:r>
              <a:rPr lang="en-GB" altLang="en-US" sz="3200"/>
              <a:t>Asbestos in Buildings</a:t>
            </a:r>
          </a:p>
        </p:txBody>
      </p:sp>
      <p:sp>
        <p:nvSpPr>
          <p:cNvPr id="37891" name="Rectangle 3">
            <a:extLst>
              <a:ext uri="{FF2B5EF4-FFF2-40B4-BE49-F238E27FC236}">
                <a16:creationId xmlns:a16="http://schemas.microsoft.com/office/drawing/2014/main" id="{02EBBE26-9E71-4DEC-8EF6-6BAEB86A21CC}"/>
              </a:ext>
            </a:extLst>
          </p:cNvPr>
          <p:cNvSpPr>
            <a:spLocks noGrp="1"/>
          </p:cNvSpPr>
          <p:nvPr>
            <p:ph type="body" sz="half" idx="1"/>
          </p:nvPr>
        </p:nvSpPr>
        <p:spPr>
          <a:xfrm>
            <a:off x="250825" y="1196975"/>
            <a:ext cx="4038600" cy="4525963"/>
          </a:xfrm>
        </p:spPr>
        <p:txBody>
          <a:bodyPr/>
          <a:lstStyle/>
          <a:p>
            <a:pPr marL="0" indent="0" eaLnBrk="1" hangingPunct="1"/>
            <a:r>
              <a:rPr lang="en-GB" altLang="en-US"/>
              <a:t>Insulating Boards</a:t>
            </a:r>
          </a:p>
          <a:p>
            <a:pPr lvl="1" eaLnBrk="1" hangingPunct="1"/>
            <a:r>
              <a:rPr lang="en-GB" altLang="en-US" sz="2400"/>
              <a:t>Ceiling tiles</a:t>
            </a:r>
          </a:p>
          <a:p>
            <a:pPr lvl="1" eaLnBrk="1" hangingPunct="1"/>
            <a:r>
              <a:rPr lang="en-GB" altLang="en-US" sz="2400"/>
              <a:t>Wall panels</a:t>
            </a:r>
          </a:p>
          <a:p>
            <a:pPr lvl="1" eaLnBrk="1" hangingPunct="1"/>
            <a:r>
              <a:rPr lang="en-GB" altLang="en-US" sz="2400"/>
              <a:t>Firebreaks</a:t>
            </a:r>
          </a:p>
          <a:p>
            <a:pPr lvl="1" eaLnBrk="1" hangingPunct="1"/>
            <a:r>
              <a:rPr lang="en-GB" altLang="en-US" sz="2400"/>
              <a:t>Window panels</a:t>
            </a:r>
          </a:p>
          <a:p>
            <a:pPr lvl="1" eaLnBrk="1" hangingPunct="1"/>
            <a:r>
              <a:rPr lang="en-GB" altLang="en-US" sz="2400"/>
              <a:t>Soffits</a:t>
            </a:r>
          </a:p>
          <a:p>
            <a:pPr lvl="1" eaLnBrk="1" hangingPunct="1"/>
            <a:r>
              <a:rPr lang="en-GB" altLang="en-US" sz="2400"/>
              <a:t>Riser covers</a:t>
            </a:r>
          </a:p>
          <a:p>
            <a:pPr lvl="1" eaLnBrk="1" hangingPunct="1"/>
            <a:r>
              <a:rPr lang="en-GB" altLang="en-US" sz="2400"/>
              <a:t>Heater lining</a:t>
            </a:r>
          </a:p>
          <a:p>
            <a:pPr lvl="1" eaLnBrk="1" hangingPunct="1"/>
            <a:r>
              <a:rPr lang="en-GB" altLang="en-US" sz="2400"/>
              <a:t>Heater cabinets</a:t>
            </a:r>
          </a:p>
        </p:txBody>
      </p:sp>
      <p:pic>
        <p:nvPicPr>
          <p:cNvPr id="37893" name="Picture 8">
            <a:extLst>
              <a:ext uri="{FF2B5EF4-FFF2-40B4-BE49-F238E27FC236}">
                <a16:creationId xmlns:a16="http://schemas.microsoft.com/office/drawing/2014/main" id="{5DE1AADE-A91D-492E-9707-95FAED63C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04131">
            <a:off x="5395119" y="1413669"/>
            <a:ext cx="363855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7">
            <a:extLst>
              <a:ext uri="{FF2B5EF4-FFF2-40B4-BE49-F238E27FC236}">
                <a16:creationId xmlns:a16="http://schemas.microsoft.com/office/drawing/2014/main" id="{D46A77EE-C819-4E94-B6E5-4FAF5D392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402" t="19722" r="14000"/>
          <a:stretch>
            <a:fillRect/>
          </a:stretch>
        </p:blipFill>
        <p:spPr bwMode="auto">
          <a:xfrm>
            <a:off x="3563938" y="2576513"/>
            <a:ext cx="3240087"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1C58A1-AB5E-4A7B-86BC-09959CF34792}"/>
              </a:ext>
            </a:extLst>
          </p:cNvPr>
          <p:cNvSpPr>
            <a:spLocks noGrp="1"/>
          </p:cNvSpPr>
          <p:nvPr>
            <p:ph type="title"/>
          </p:nvPr>
        </p:nvSpPr>
        <p:spPr>
          <a:xfrm>
            <a:off x="685800" y="133350"/>
            <a:ext cx="7772400" cy="1143000"/>
          </a:xfrm>
        </p:spPr>
        <p:txBody>
          <a:bodyPr/>
          <a:lstStyle/>
          <a:p>
            <a:pPr eaLnBrk="1" hangingPunct="1"/>
            <a:r>
              <a:rPr lang="en-GB" altLang="en-US" sz="4400"/>
              <a:t>Asbestos textiles</a:t>
            </a:r>
          </a:p>
        </p:txBody>
      </p:sp>
      <p:pic>
        <p:nvPicPr>
          <p:cNvPr id="39939" name="Picture 3" descr="TEXblanket">
            <a:extLst>
              <a:ext uri="{FF2B5EF4-FFF2-40B4-BE49-F238E27FC236}">
                <a16:creationId xmlns:a16="http://schemas.microsoft.com/office/drawing/2014/main" id="{12B5FD46-AADF-439D-BD11-26BB54A3BD6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1276350"/>
            <a:ext cx="2951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TEXtapeboiler">
            <a:extLst>
              <a:ext uri="{FF2B5EF4-FFF2-40B4-BE49-F238E27FC236}">
                <a16:creationId xmlns:a16="http://schemas.microsoft.com/office/drawing/2014/main" id="{47BF6556-30EB-43F2-9789-64EA9A684BF7}"/>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2247900"/>
            <a:ext cx="2951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ACE1EB1-FC66-48BD-94F4-83BB13559455}"/>
              </a:ext>
            </a:extLst>
          </p:cNvPr>
          <p:cNvSpPr>
            <a:spLocks noGrp="1"/>
          </p:cNvSpPr>
          <p:nvPr>
            <p:ph type="title"/>
          </p:nvPr>
        </p:nvSpPr>
        <p:spPr>
          <a:xfrm>
            <a:off x="1277938" y="34925"/>
            <a:ext cx="6588125" cy="1279525"/>
          </a:xfrm>
        </p:spPr>
        <p:txBody>
          <a:bodyPr/>
          <a:lstStyle/>
          <a:p>
            <a:pPr eaLnBrk="1" hangingPunct="1"/>
            <a:r>
              <a:rPr lang="en-GB" altLang="en-US"/>
              <a:t>Asbestos Textiles</a:t>
            </a:r>
          </a:p>
        </p:txBody>
      </p:sp>
      <p:sp>
        <p:nvSpPr>
          <p:cNvPr id="41987" name="Rectangle 3">
            <a:extLst>
              <a:ext uri="{FF2B5EF4-FFF2-40B4-BE49-F238E27FC236}">
                <a16:creationId xmlns:a16="http://schemas.microsoft.com/office/drawing/2014/main" id="{7B9E82A9-B6A4-44C6-B425-368C5CF94DCE}"/>
              </a:ext>
            </a:extLst>
          </p:cNvPr>
          <p:cNvSpPr>
            <a:spLocks noGrp="1"/>
          </p:cNvSpPr>
          <p:nvPr>
            <p:ph idx="1"/>
          </p:nvPr>
        </p:nvSpPr>
        <p:spPr>
          <a:xfrm>
            <a:off x="468313" y="1798638"/>
            <a:ext cx="8135937" cy="3459162"/>
          </a:xfrm>
        </p:spPr>
        <p:txBody>
          <a:bodyPr/>
          <a:lstStyle/>
          <a:p>
            <a:pPr eaLnBrk="1" hangingPunct="1"/>
            <a:r>
              <a:rPr lang="en-GB" altLang="en-US"/>
              <a:t>Crocidolite and Chrysotile widely used</a:t>
            </a:r>
          </a:p>
          <a:p>
            <a:pPr eaLnBrk="1" hangingPunct="1"/>
            <a:r>
              <a:rPr lang="en-GB" altLang="en-US"/>
              <a:t>Chrysotile alone from 1970 onwards</a:t>
            </a:r>
          </a:p>
          <a:p>
            <a:pPr eaLnBrk="1" hangingPunct="1"/>
            <a:r>
              <a:rPr lang="en-GB" altLang="en-US"/>
              <a:t>Asbestos content usually 100%</a:t>
            </a:r>
          </a:p>
          <a:p>
            <a:pPr eaLnBrk="1" hangingPunct="1"/>
            <a:r>
              <a:rPr lang="en-GB" altLang="en-US"/>
              <a:t>Fibre release low unless damaged</a:t>
            </a:r>
          </a:p>
          <a:p>
            <a:pPr eaLnBrk="1" hangingPunct="1"/>
            <a:endParaRPr lang="en-GB"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AE9AD1A-E677-4F1A-8CFA-4E738BB8D64C}"/>
              </a:ext>
            </a:extLst>
          </p:cNvPr>
          <p:cNvSpPr>
            <a:spLocks noGrp="1"/>
          </p:cNvSpPr>
          <p:nvPr>
            <p:ph idx="1"/>
          </p:nvPr>
        </p:nvSpPr>
        <p:spPr>
          <a:xfrm>
            <a:off x="1066800" y="1676400"/>
            <a:ext cx="6934200" cy="4414838"/>
          </a:xfrm>
        </p:spPr>
        <p:txBody>
          <a:bodyPr lIns="92075" tIns="46038" rIns="92075" bIns="46038"/>
          <a:lstStyle/>
          <a:p>
            <a:pPr algn="just" eaLnBrk="1" hangingPunct="1">
              <a:lnSpc>
                <a:spcPct val="130000"/>
              </a:lnSpc>
            </a:pPr>
            <a:r>
              <a:rPr lang="en-US" altLang="en-US"/>
              <a:t>	</a:t>
            </a:r>
          </a:p>
        </p:txBody>
      </p:sp>
      <p:pic>
        <p:nvPicPr>
          <p:cNvPr id="43011" name="Picture 3" descr="P1010031">
            <a:extLst>
              <a:ext uri="{FF2B5EF4-FFF2-40B4-BE49-F238E27FC236}">
                <a16:creationId xmlns:a16="http://schemas.microsoft.com/office/drawing/2014/main" id="{7C4F37FF-28EA-4274-98A1-08066DBD6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20713"/>
            <a:ext cx="7315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a:extLst>
              <a:ext uri="{FF2B5EF4-FFF2-40B4-BE49-F238E27FC236}">
                <a16:creationId xmlns:a16="http://schemas.microsoft.com/office/drawing/2014/main" id="{7DB95DC4-9B36-4083-93FF-7317579438D9}"/>
              </a:ext>
            </a:extLst>
          </p:cNvPr>
          <p:cNvSpPr txBox="1">
            <a:spLocks noChangeArrowheads="1"/>
          </p:cNvSpPr>
          <p:nvPr/>
        </p:nvSpPr>
        <p:spPr bwMode="auto">
          <a:xfrm>
            <a:off x="250825" y="5516563"/>
            <a:ext cx="8497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GB" altLang="en-US" sz="2800">
                <a:latin typeface="Aharoni" panose="020B0604020202020204" pitchFamily="2" charset="-79"/>
                <a:cs typeface="Aharoni" panose="020B0604020202020204" pitchFamily="2" charset="-79"/>
              </a:rPr>
              <a:t>Asbestos Gaskets , Millboard, Paper, Rope seals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a:extLst>
              <a:ext uri="{FF2B5EF4-FFF2-40B4-BE49-F238E27FC236}">
                <a16:creationId xmlns:a16="http://schemas.microsoft.com/office/drawing/2014/main" id="{8253AB02-FDC9-4A41-8849-524BE79D8CB2}"/>
              </a:ext>
            </a:extLst>
          </p:cNvPr>
          <p:cNvGraphicFramePr>
            <a:graphicFrameLocks noChangeAspect="1"/>
          </p:cNvGraphicFramePr>
          <p:nvPr/>
        </p:nvGraphicFramePr>
        <p:xfrm>
          <a:off x="179388" y="188913"/>
          <a:ext cx="3887787" cy="3475037"/>
        </p:xfrm>
        <a:graphic>
          <a:graphicData uri="http://schemas.openxmlformats.org/presentationml/2006/ole">
            <mc:AlternateContent xmlns:mc="http://schemas.openxmlformats.org/markup-compatibility/2006">
              <mc:Choice xmlns:v="urn:schemas-microsoft-com:vml" Requires="v">
                <p:oleObj spid="_x0000_s4098" name="Scanned Photo" r:id="rId4" imgW="3296110" imgH="3362794" progId="MSPhotoEdScan.3">
                  <p:embed/>
                </p:oleObj>
              </mc:Choice>
              <mc:Fallback>
                <p:oleObj name="Scanned Photo" r:id="rId4" imgW="3296110" imgH="3362794" progId="MSPhotoEdScan.3">
                  <p:embed/>
                  <p:pic>
                    <p:nvPicPr>
                      <p:cNvPr id="44034" name="Object 2">
                        <a:extLst>
                          <a:ext uri="{FF2B5EF4-FFF2-40B4-BE49-F238E27FC236}">
                            <a16:creationId xmlns:a16="http://schemas.microsoft.com/office/drawing/2014/main" id="{8253AB02-FDC9-4A41-8849-524BE79D8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3887787" cy="347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035" name="Picture 3" descr="Asbestos rope">
            <a:extLst>
              <a:ext uri="{FF2B5EF4-FFF2-40B4-BE49-F238E27FC236}">
                <a16:creationId xmlns:a16="http://schemas.microsoft.com/office/drawing/2014/main" id="{50012BAE-34A0-4379-BBFB-B1B4EC6615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188913"/>
            <a:ext cx="42195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fire blanket">
            <a:extLst>
              <a:ext uri="{FF2B5EF4-FFF2-40B4-BE49-F238E27FC236}">
                <a16:creationId xmlns:a16="http://schemas.microsoft.com/office/drawing/2014/main" id="{19CA2A21-C867-48C4-865D-DA780CDC4D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3789363"/>
            <a:ext cx="381635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a:extLst>
              <a:ext uri="{FF2B5EF4-FFF2-40B4-BE49-F238E27FC236}">
                <a16:creationId xmlns:a16="http://schemas.microsoft.com/office/drawing/2014/main" id="{63916BB6-26D8-411B-BA18-1833A0007067}"/>
              </a:ext>
            </a:extLst>
          </p:cNvPr>
          <p:cNvSpPr txBox="1">
            <a:spLocks noChangeArrowheads="1"/>
          </p:cNvSpPr>
          <p:nvPr/>
        </p:nvSpPr>
        <p:spPr bwMode="auto">
          <a:xfrm>
            <a:off x="5148263" y="4508500"/>
            <a:ext cx="3311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GB" altLang="en-US" sz="2800">
                <a:latin typeface="Aharoni" panose="020B0604020202020204" pitchFamily="2" charset="-79"/>
                <a:cs typeface="Aharoni" panose="020B0604020202020204" pitchFamily="2" charset="-79"/>
              </a:rPr>
              <a:t>Asbestos textile products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20208FC-FB84-43F5-BF5C-60A759D27228}"/>
              </a:ext>
            </a:extLst>
          </p:cNvPr>
          <p:cNvSpPr>
            <a:spLocks noGrp="1"/>
          </p:cNvSpPr>
          <p:nvPr>
            <p:ph type="title"/>
          </p:nvPr>
        </p:nvSpPr>
        <p:spPr>
          <a:xfrm>
            <a:off x="685800" y="0"/>
            <a:ext cx="7772400" cy="1219200"/>
          </a:xfrm>
        </p:spPr>
        <p:txBody>
          <a:bodyPr/>
          <a:lstStyle/>
          <a:p>
            <a:pPr eaLnBrk="1" hangingPunct="1"/>
            <a:r>
              <a:rPr lang="en-GB" altLang="en-US" sz="5400"/>
              <a:t>Asbestos cement</a:t>
            </a:r>
          </a:p>
        </p:txBody>
      </p:sp>
      <p:pic>
        <p:nvPicPr>
          <p:cNvPr id="46083" name="Picture 3" descr="ACroof">
            <a:extLst>
              <a:ext uri="{FF2B5EF4-FFF2-40B4-BE49-F238E27FC236}">
                <a16:creationId xmlns:a16="http://schemas.microsoft.com/office/drawing/2014/main" id="{1CCCAC11-2D52-44BA-9E8D-6FBFE1DA957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395922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AC closeup">
            <a:extLst>
              <a:ext uri="{FF2B5EF4-FFF2-40B4-BE49-F238E27FC236}">
                <a16:creationId xmlns:a16="http://schemas.microsoft.com/office/drawing/2014/main" id="{5B8F5F30-BFE7-4B37-BE8C-A2C9E28B9A0B}"/>
              </a:ext>
            </a:extLst>
          </p:cNvPr>
          <p:cNvPicPr>
            <a:picLocks noChangeArrowheads="1"/>
          </p:cNvPicPr>
          <p:nvPr/>
        </p:nvPicPr>
        <p:blipFill>
          <a:blip r:embed="rId4">
            <a:extLst>
              <a:ext uri="{28A0092B-C50C-407E-A947-70E740481C1C}">
                <a14:useLocalDpi xmlns:a14="http://schemas.microsoft.com/office/drawing/2010/main" val="0"/>
              </a:ext>
            </a:extLst>
          </a:blip>
          <a:srcRect b="6113"/>
          <a:stretch>
            <a:fillRect/>
          </a:stretch>
        </p:blipFill>
        <p:spPr bwMode="auto">
          <a:xfrm>
            <a:off x="4427538" y="1412875"/>
            <a:ext cx="39592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440159"/>
          </a:xfrm>
        </p:spPr>
        <p:txBody>
          <a:bodyPr>
            <a:noAutofit/>
          </a:bodyPr>
          <a:lstStyle/>
          <a:p>
            <a:r>
              <a:rPr lang="en-GB" sz="3600" b="1" dirty="0">
                <a:solidFill>
                  <a:srgbClr val="7030A0"/>
                </a:solidFill>
              </a:rPr>
              <a:t>Who is responsible for protecting students, staff and visitors?</a:t>
            </a:r>
          </a:p>
        </p:txBody>
      </p:sp>
      <p:sp>
        <p:nvSpPr>
          <p:cNvPr id="3" name="Content Placeholder 2"/>
          <p:cNvSpPr>
            <a:spLocks noGrp="1"/>
          </p:cNvSpPr>
          <p:nvPr>
            <p:ph type="subTitle" idx="1"/>
          </p:nvPr>
        </p:nvSpPr>
        <p:spPr>
          <a:xfrm>
            <a:off x="685800" y="1772816"/>
            <a:ext cx="7772400" cy="4320480"/>
          </a:xfrm>
        </p:spPr>
        <p:txBody>
          <a:bodyPr>
            <a:normAutofit/>
          </a:bodyPr>
          <a:lstStyle/>
          <a:p>
            <a:endParaRPr lang="en-GB" sz="900" dirty="0"/>
          </a:p>
          <a:p>
            <a:pPr marL="285750" indent="-285750" algn="l">
              <a:buFont typeface="Arial" panose="020B0604020202020204" pitchFamily="34" charset="0"/>
              <a:buChar char="•"/>
            </a:pPr>
            <a:r>
              <a:rPr lang="en-GB" sz="2400" dirty="0">
                <a:solidFill>
                  <a:schemeClr val="tx1"/>
                </a:solidFill>
              </a:rPr>
              <a:t>The </a:t>
            </a:r>
            <a:r>
              <a:rPr lang="en-GB" sz="2400" b="1" dirty="0">
                <a:solidFill>
                  <a:schemeClr val="tx1"/>
                </a:solidFill>
              </a:rPr>
              <a:t>employer</a:t>
            </a:r>
            <a:r>
              <a:rPr lang="en-GB" sz="2400" dirty="0">
                <a:solidFill>
                  <a:schemeClr val="tx1"/>
                </a:solidFill>
              </a:rPr>
              <a:t> has overall responsibility under the Health &amp; Safety at Work Act 1974.</a:t>
            </a:r>
          </a:p>
          <a:p>
            <a:pPr marL="285750" indent="-285750" algn="l">
              <a:buFont typeface="Arial" panose="020B0604020202020204" pitchFamily="34" charset="0"/>
              <a:buChar char="•"/>
            </a:pPr>
            <a:endParaRPr lang="en-GB" sz="2400" dirty="0">
              <a:solidFill>
                <a:schemeClr val="tx1"/>
              </a:solidFill>
            </a:endParaRPr>
          </a:p>
          <a:p>
            <a:pPr marL="285750" indent="-285750" algn="l">
              <a:buFont typeface="Arial" panose="020B0604020202020204" pitchFamily="34" charset="0"/>
              <a:buChar char="•"/>
            </a:pPr>
            <a:r>
              <a:rPr lang="en-GB" sz="2400" dirty="0">
                <a:solidFill>
                  <a:schemeClr val="tx1"/>
                </a:solidFill>
              </a:rPr>
              <a:t>Employers must ensure that staff with delegated responsibilities for day-to-day health and safety are competent and suitability trained.</a:t>
            </a:r>
          </a:p>
          <a:p>
            <a:pPr marL="285750" indent="-285750" algn="l">
              <a:buFont typeface="Arial" panose="020B0604020202020204" pitchFamily="34" charset="0"/>
              <a:buChar char="•"/>
            </a:pPr>
            <a:endParaRPr lang="en-GB" sz="2400" dirty="0">
              <a:solidFill>
                <a:schemeClr val="tx1"/>
              </a:solidFill>
            </a:endParaRPr>
          </a:p>
          <a:p>
            <a:pPr marL="285750" indent="-285750" algn="l">
              <a:buFont typeface="Arial" panose="020B0604020202020204" pitchFamily="34" charset="0"/>
              <a:buChar char="•"/>
            </a:pPr>
            <a:r>
              <a:rPr lang="en-GB" sz="2400" dirty="0">
                <a:solidFill>
                  <a:schemeClr val="tx1"/>
                </a:solidFill>
              </a:rPr>
              <a:t>Under </a:t>
            </a:r>
            <a:r>
              <a:rPr lang="en-GB" sz="2400" dirty="0">
                <a:solidFill>
                  <a:schemeClr val="tx1"/>
                </a:solidFill>
                <a:hlinkClick r:id="rId3"/>
              </a:rPr>
              <a:t>Regulation 4 of the Control of Asbestos at Work Regulations 2012</a:t>
            </a:r>
            <a:r>
              <a:rPr lang="en-GB" sz="2400" dirty="0">
                <a:solidFill>
                  <a:schemeClr val="tx1"/>
                </a:solidFill>
              </a:rPr>
              <a:t> legal responsibility for safe management lies with the ‘</a:t>
            </a:r>
            <a:r>
              <a:rPr lang="en-GB" sz="2400" b="1" dirty="0">
                <a:solidFill>
                  <a:schemeClr val="tx1"/>
                </a:solidFill>
              </a:rPr>
              <a:t>duty holder’.</a:t>
            </a:r>
          </a:p>
          <a:p>
            <a:pPr marL="285750" indent="-285750" algn="l">
              <a:buFont typeface="Arial" panose="020B0604020202020204" pitchFamily="34" charset="0"/>
              <a:buChar char="•"/>
            </a:pPr>
            <a:endParaRPr lang="en-GB" sz="2400" dirty="0">
              <a:solidFill>
                <a:schemeClr val="tx1"/>
              </a:solidFill>
            </a:endParaRPr>
          </a:p>
          <a:p>
            <a:pPr algn="l"/>
            <a:endParaRPr lang="en-GB" sz="1400" dirty="0">
              <a:solidFill>
                <a:schemeClr val="tx1"/>
              </a:solidFill>
            </a:endParaRPr>
          </a:p>
          <a:p>
            <a:pPr algn="l"/>
            <a:endParaRPr lang="en-GB" sz="1800" dirty="0">
              <a:solidFill>
                <a:schemeClr val="tx1"/>
              </a:solidFill>
            </a:endParaRPr>
          </a:p>
          <a:p>
            <a:pPr marL="285750" indent="-285750" algn="l">
              <a:buFont typeface="Arial" panose="020B0604020202020204" pitchFamily="34" charset="0"/>
              <a:buChar char="•"/>
            </a:pPr>
            <a:endParaRPr lang="en-GB" sz="1800" dirty="0">
              <a:solidFill>
                <a:schemeClr val="tx1"/>
              </a:solidFill>
            </a:endParaRPr>
          </a:p>
          <a:p>
            <a:pPr marL="285750" indent="-285750" algn="l">
              <a:buFont typeface="Arial" panose="020B0604020202020204" pitchFamily="34" charset="0"/>
              <a:buChar char="•"/>
            </a:pPr>
            <a:endParaRPr lang="en-GB" sz="1800" dirty="0">
              <a:solidFill>
                <a:schemeClr val="tx1"/>
              </a:solidFill>
            </a:endParaRPr>
          </a:p>
          <a:p>
            <a:pPr algn="l"/>
            <a:endParaRPr lang="en-GB" sz="1400" dirty="0"/>
          </a:p>
          <a:p>
            <a:pPr marL="342900" indent="-342900" algn="l">
              <a:buFont typeface="Arial" panose="020B0604020202020204" pitchFamily="34" charset="0"/>
              <a:buChar char="•"/>
            </a:pPr>
            <a:endParaRPr lang="en-GB" sz="1400" dirty="0"/>
          </a:p>
          <a:p>
            <a:pPr marL="342900" indent="-342900" algn="l">
              <a:buFont typeface="Arial" panose="020B0604020202020204" pitchFamily="34" charset="0"/>
              <a:buChar char="•"/>
            </a:pPr>
            <a:endParaRPr lang="en-GB" sz="1400" dirty="0"/>
          </a:p>
          <a:p>
            <a:pPr marL="0" indent="0" algn="l">
              <a:buNone/>
            </a:pPr>
            <a:endParaRPr lang="en-GB" dirty="0"/>
          </a:p>
        </p:txBody>
      </p:sp>
    </p:spTree>
    <p:extLst>
      <p:ext uri="{BB962C8B-B14F-4D97-AF65-F5344CB8AC3E}">
        <p14:creationId xmlns:p14="http://schemas.microsoft.com/office/powerpoint/2010/main" val="2753294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EF0CEED-0BD6-4E23-BCD1-D775B5CDD0A7}"/>
              </a:ext>
            </a:extLst>
          </p:cNvPr>
          <p:cNvSpPr>
            <a:spLocks noGrp="1"/>
          </p:cNvSpPr>
          <p:nvPr>
            <p:ph type="title" idx="4294967295"/>
          </p:nvPr>
        </p:nvSpPr>
        <p:spPr>
          <a:xfrm>
            <a:off x="0" y="274638"/>
            <a:ext cx="8229600" cy="1143000"/>
          </a:xfrm>
        </p:spPr>
        <p:txBody>
          <a:bodyPr/>
          <a:lstStyle/>
          <a:p>
            <a:pPr eaLnBrk="1" hangingPunct="1"/>
            <a:r>
              <a:rPr lang="en-GB" altLang="en-US" sz="3200"/>
              <a:t>Asbestos in Buildings</a:t>
            </a:r>
          </a:p>
        </p:txBody>
      </p:sp>
      <p:sp>
        <p:nvSpPr>
          <p:cNvPr id="48131" name="Rectangle 3">
            <a:extLst>
              <a:ext uri="{FF2B5EF4-FFF2-40B4-BE49-F238E27FC236}">
                <a16:creationId xmlns:a16="http://schemas.microsoft.com/office/drawing/2014/main" id="{A7A108C8-BA96-4447-A009-1AC5624A4C31}"/>
              </a:ext>
            </a:extLst>
          </p:cNvPr>
          <p:cNvSpPr>
            <a:spLocks noGrp="1"/>
          </p:cNvSpPr>
          <p:nvPr>
            <p:ph type="body" idx="4294967295"/>
          </p:nvPr>
        </p:nvSpPr>
        <p:spPr>
          <a:xfrm>
            <a:off x="0" y="1484313"/>
            <a:ext cx="3873500" cy="4641850"/>
          </a:xfrm>
        </p:spPr>
        <p:txBody>
          <a:bodyPr/>
          <a:lstStyle/>
          <a:p>
            <a:pPr eaLnBrk="1" hangingPunct="1"/>
            <a:r>
              <a:rPr lang="en-GB" altLang="en-US"/>
              <a:t>Textured Coating</a:t>
            </a:r>
          </a:p>
          <a:p>
            <a:pPr lvl="1" eaLnBrk="1" hangingPunct="1"/>
            <a:r>
              <a:rPr lang="en-GB" altLang="en-US" sz="2400"/>
              <a:t>Wall &amp; ceiling Artex</a:t>
            </a:r>
          </a:p>
          <a:p>
            <a:pPr lvl="1" eaLnBrk="1" hangingPunct="1"/>
            <a:r>
              <a:rPr lang="en-GB" altLang="en-US" sz="2400"/>
              <a:t>Decorative finishes</a:t>
            </a:r>
          </a:p>
          <a:p>
            <a:pPr lvl="1" eaLnBrk="1" hangingPunct="1"/>
            <a:r>
              <a:rPr lang="en-GB" altLang="en-US" sz="2400"/>
              <a:t>Reinforced paint</a:t>
            </a:r>
          </a:p>
          <a:p>
            <a:pPr lvl="1" eaLnBrk="1" hangingPunct="1"/>
            <a:r>
              <a:rPr lang="en-GB" altLang="en-US" sz="2400"/>
              <a:t>Up to 5% Chrysotile</a:t>
            </a:r>
          </a:p>
          <a:p>
            <a:pPr lvl="1" eaLnBrk="1" hangingPunct="1"/>
            <a:r>
              <a:rPr lang="en-GB" altLang="en-US" sz="2400"/>
              <a:t>Sporadic due to application and mixing method</a:t>
            </a:r>
          </a:p>
        </p:txBody>
      </p:sp>
      <p:pic>
        <p:nvPicPr>
          <p:cNvPr id="48132" name="Picture 4" descr="asb_artex01">
            <a:extLst>
              <a:ext uri="{FF2B5EF4-FFF2-40B4-BE49-F238E27FC236}">
                <a16:creationId xmlns:a16="http://schemas.microsoft.com/office/drawing/2014/main" id="{F5E0D9E8-9223-41D8-9663-834EB1613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869"/>
          <a:stretch>
            <a:fillRect/>
          </a:stretch>
        </p:blipFill>
        <p:spPr bwMode="auto">
          <a:xfrm>
            <a:off x="4764088" y="1052513"/>
            <a:ext cx="36957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8133" name="Object 5">
            <a:extLst>
              <a:ext uri="{FF2B5EF4-FFF2-40B4-BE49-F238E27FC236}">
                <a16:creationId xmlns:a16="http://schemas.microsoft.com/office/drawing/2014/main" id="{CA2E5603-B328-49D2-9FA8-8671366477EE}"/>
              </a:ext>
            </a:extLst>
          </p:cNvPr>
          <p:cNvGraphicFramePr>
            <a:graphicFrameLocks noChangeAspect="1"/>
          </p:cNvGraphicFramePr>
          <p:nvPr/>
        </p:nvGraphicFramePr>
        <p:xfrm>
          <a:off x="4716463" y="3429000"/>
          <a:ext cx="3671887" cy="2519363"/>
        </p:xfrm>
        <a:graphic>
          <a:graphicData uri="http://schemas.openxmlformats.org/presentationml/2006/ole">
            <mc:AlternateContent xmlns:mc="http://schemas.openxmlformats.org/markup-compatibility/2006">
              <mc:Choice xmlns:v="urn:schemas-microsoft-com:vml" Requires="v">
                <p:oleObj spid="_x0000_s5122" name="Scanned Photo" r:id="rId5" imgW="3333333" imgH="3266667" progId="MSPhotoEdScan.3">
                  <p:embed/>
                </p:oleObj>
              </mc:Choice>
              <mc:Fallback>
                <p:oleObj name="Scanned Photo" r:id="rId5" imgW="3333333" imgH="3266667" progId="MSPhotoEdScan.3">
                  <p:embed/>
                  <p:pic>
                    <p:nvPicPr>
                      <p:cNvPr id="48133" name="Object 5">
                        <a:extLst>
                          <a:ext uri="{FF2B5EF4-FFF2-40B4-BE49-F238E27FC236}">
                            <a16:creationId xmlns:a16="http://schemas.microsoft.com/office/drawing/2014/main" id="{CA2E5603-B328-49D2-9FA8-867136647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3429000"/>
                        <a:ext cx="3671887" cy="251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92F6128-7EE7-4A94-BCD5-D6075F76BF83}"/>
              </a:ext>
            </a:extLst>
          </p:cNvPr>
          <p:cNvSpPr>
            <a:spLocks noGrp="1"/>
          </p:cNvSpPr>
          <p:nvPr>
            <p:ph type="title"/>
          </p:nvPr>
        </p:nvSpPr>
        <p:spPr>
          <a:xfrm>
            <a:off x="1944688" y="623888"/>
            <a:ext cx="6589712" cy="1281112"/>
          </a:xfrm>
        </p:spPr>
        <p:txBody>
          <a:bodyPr/>
          <a:lstStyle/>
          <a:p>
            <a:pPr eaLnBrk="1" hangingPunct="1"/>
            <a:endParaRPr lang="en-GB" altLang="en-US" sz="3200" dirty="0"/>
          </a:p>
        </p:txBody>
      </p:sp>
      <p:sp>
        <p:nvSpPr>
          <p:cNvPr id="50179" name="Rectangle 3">
            <a:extLst>
              <a:ext uri="{FF2B5EF4-FFF2-40B4-BE49-F238E27FC236}">
                <a16:creationId xmlns:a16="http://schemas.microsoft.com/office/drawing/2014/main" id="{A5BF6EED-A781-431E-9796-48EA8EAB0A9C}"/>
              </a:ext>
            </a:extLst>
          </p:cNvPr>
          <p:cNvSpPr>
            <a:spLocks noGrp="1"/>
          </p:cNvSpPr>
          <p:nvPr>
            <p:ph idx="1"/>
          </p:nvPr>
        </p:nvSpPr>
        <p:spPr>
          <a:xfrm>
            <a:off x="504825" y="1600200"/>
            <a:ext cx="5003800" cy="3430588"/>
          </a:xfrm>
        </p:spPr>
        <p:txBody>
          <a:bodyPr>
            <a:normAutofit lnSpcReduction="10000"/>
          </a:bodyPr>
          <a:lstStyle/>
          <a:p>
            <a:pPr eaLnBrk="1" hangingPunct="1"/>
            <a:r>
              <a:rPr lang="en-GB" altLang="en-US" dirty="0"/>
              <a:t>Reinforced Composites</a:t>
            </a:r>
          </a:p>
          <a:p>
            <a:pPr lvl="1" eaLnBrk="1" hangingPunct="1"/>
            <a:r>
              <a:rPr lang="en-GB" altLang="en-US" dirty="0"/>
              <a:t>Toilet cisterns, seats, banister rails, stair </a:t>
            </a:r>
            <a:r>
              <a:rPr lang="en-GB" altLang="en-US" dirty="0" err="1"/>
              <a:t>nosings</a:t>
            </a:r>
            <a:r>
              <a:rPr lang="en-GB" altLang="en-US" dirty="0"/>
              <a:t> &amp; window sills</a:t>
            </a:r>
          </a:p>
          <a:p>
            <a:pPr lvl="1" eaLnBrk="1" hangingPunct="1"/>
            <a:r>
              <a:rPr lang="en-GB" altLang="en-US" dirty="0"/>
              <a:t>Brakes &amp; clutches</a:t>
            </a:r>
          </a:p>
          <a:p>
            <a:pPr lvl="1" eaLnBrk="1" hangingPunct="1"/>
            <a:r>
              <a:rPr lang="en-GB" altLang="en-US" dirty="0"/>
              <a:t>Car batteries</a:t>
            </a:r>
          </a:p>
          <a:p>
            <a:pPr lvl="1" eaLnBrk="1" hangingPunct="1"/>
            <a:r>
              <a:rPr lang="en-GB" altLang="en-US" dirty="0"/>
              <a:t>Thermoplastic flooring</a:t>
            </a:r>
          </a:p>
        </p:txBody>
      </p:sp>
      <p:pic>
        <p:nvPicPr>
          <p:cNvPr id="50180" name="Picture 4" descr="asb_toiletCistern01">
            <a:extLst>
              <a:ext uri="{FF2B5EF4-FFF2-40B4-BE49-F238E27FC236}">
                <a16:creationId xmlns:a16="http://schemas.microsoft.com/office/drawing/2014/main" id="{2BC543D9-5E1A-485E-9B00-F309BFA83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1052513"/>
            <a:ext cx="3429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181" name="Object 5">
            <a:extLst>
              <a:ext uri="{FF2B5EF4-FFF2-40B4-BE49-F238E27FC236}">
                <a16:creationId xmlns:a16="http://schemas.microsoft.com/office/drawing/2014/main" id="{E82DAC74-26EB-48B4-B6F8-9EAEA40A68C8}"/>
              </a:ext>
            </a:extLst>
          </p:cNvPr>
          <p:cNvGraphicFramePr>
            <a:graphicFrameLocks noChangeAspect="1"/>
          </p:cNvGraphicFramePr>
          <p:nvPr/>
        </p:nvGraphicFramePr>
        <p:xfrm>
          <a:off x="4859338" y="3933825"/>
          <a:ext cx="1371600" cy="1365250"/>
        </p:xfrm>
        <a:graphic>
          <a:graphicData uri="http://schemas.openxmlformats.org/presentationml/2006/ole">
            <mc:AlternateContent xmlns:mc="http://schemas.openxmlformats.org/markup-compatibility/2006">
              <mc:Choice xmlns:v="urn:schemas-microsoft-com:vml" Requires="v">
                <p:oleObj spid="_x0000_s6146" name="Image" r:id="rId5" imgW="1203094" imgH="1196333" progId="Photoshop.Image.7">
                  <p:embed/>
                </p:oleObj>
              </mc:Choice>
              <mc:Fallback>
                <p:oleObj name="Image" r:id="rId5" imgW="1203094" imgH="1196333" progId="Photoshop.Image.7">
                  <p:embed/>
                  <p:pic>
                    <p:nvPicPr>
                      <p:cNvPr id="50181" name="Object 5">
                        <a:extLst>
                          <a:ext uri="{FF2B5EF4-FFF2-40B4-BE49-F238E27FC236}">
                            <a16:creationId xmlns:a16="http://schemas.microsoft.com/office/drawing/2014/main" id="{E82DAC74-26EB-48B4-B6F8-9EAEA40A68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3933825"/>
                        <a:ext cx="1371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2" name="Object 6">
            <a:extLst>
              <a:ext uri="{FF2B5EF4-FFF2-40B4-BE49-F238E27FC236}">
                <a16:creationId xmlns:a16="http://schemas.microsoft.com/office/drawing/2014/main" id="{925D46A2-AB94-4A5C-80A1-84AFAB317C17}"/>
              </a:ext>
            </a:extLst>
          </p:cNvPr>
          <p:cNvGraphicFramePr>
            <a:graphicFrameLocks noChangeAspect="1"/>
          </p:cNvGraphicFramePr>
          <p:nvPr/>
        </p:nvGraphicFramePr>
        <p:xfrm>
          <a:off x="6372225" y="3789363"/>
          <a:ext cx="2447925" cy="1874837"/>
        </p:xfrm>
        <a:graphic>
          <a:graphicData uri="http://schemas.openxmlformats.org/presentationml/2006/ole">
            <mc:AlternateContent xmlns:mc="http://schemas.openxmlformats.org/markup-compatibility/2006">
              <mc:Choice xmlns:v="urn:schemas-microsoft-com:vml" Requires="v">
                <p:oleObj spid="_x0000_s6147" name="Image" r:id="rId7" imgW="1203094" imgH="790529" progId="Photoshop.Image.7">
                  <p:embed/>
                </p:oleObj>
              </mc:Choice>
              <mc:Fallback>
                <p:oleObj name="Image" r:id="rId7" imgW="1203094" imgH="790529" progId="Photoshop.Image.7">
                  <p:embed/>
                  <p:pic>
                    <p:nvPicPr>
                      <p:cNvPr id="50182" name="Object 6">
                        <a:extLst>
                          <a:ext uri="{FF2B5EF4-FFF2-40B4-BE49-F238E27FC236}">
                            <a16:creationId xmlns:a16="http://schemas.microsoft.com/office/drawing/2014/main" id="{925D46A2-AB94-4A5C-80A1-84AFAB317C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3789363"/>
                        <a:ext cx="2447925" cy="187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DCECE11-AB80-40AC-87F1-896C30638993}"/>
              </a:ext>
            </a:extLst>
          </p:cNvPr>
          <p:cNvSpPr>
            <a:spLocks noGrp="1"/>
          </p:cNvSpPr>
          <p:nvPr>
            <p:ph type="title"/>
          </p:nvPr>
        </p:nvSpPr>
        <p:spPr>
          <a:xfrm>
            <a:off x="1944688" y="623888"/>
            <a:ext cx="6589712" cy="1281112"/>
          </a:xfrm>
        </p:spPr>
        <p:txBody>
          <a:bodyPr/>
          <a:lstStyle/>
          <a:p>
            <a:pPr eaLnBrk="1" hangingPunct="1"/>
            <a:r>
              <a:rPr lang="en-GB" altLang="en-US" sz="3200"/>
              <a:t>Asbestos in Buildings</a:t>
            </a:r>
          </a:p>
        </p:txBody>
      </p:sp>
      <p:sp>
        <p:nvSpPr>
          <p:cNvPr id="52227" name="Rectangle 3">
            <a:extLst>
              <a:ext uri="{FF2B5EF4-FFF2-40B4-BE49-F238E27FC236}">
                <a16:creationId xmlns:a16="http://schemas.microsoft.com/office/drawing/2014/main" id="{532A8E75-1405-4051-8FB5-8AF78E413954}"/>
              </a:ext>
            </a:extLst>
          </p:cNvPr>
          <p:cNvSpPr>
            <a:spLocks noGrp="1"/>
          </p:cNvSpPr>
          <p:nvPr>
            <p:ph idx="1"/>
          </p:nvPr>
        </p:nvSpPr>
        <p:spPr>
          <a:xfrm>
            <a:off x="457200" y="1600200"/>
            <a:ext cx="3711575" cy="4525963"/>
          </a:xfrm>
        </p:spPr>
        <p:txBody>
          <a:bodyPr>
            <a:normAutofit lnSpcReduction="10000"/>
          </a:bodyPr>
          <a:lstStyle/>
          <a:p>
            <a:pPr eaLnBrk="1" hangingPunct="1"/>
            <a:r>
              <a:rPr lang="en-GB" altLang="en-US" sz="3200"/>
              <a:t>Bitumen, Resins &amp; Mastics</a:t>
            </a:r>
          </a:p>
          <a:p>
            <a:pPr lvl="1" eaLnBrk="1" hangingPunct="1"/>
            <a:r>
              <a:rPr lang="en-GB" altLang="en-US" sz="2800"/>
              <a:t>Adhesives</a:t>
            </a:r>
          </a:p>
          <a:p>
            <a:pPr lvl="1" eaLnBrk="1" hangingPunct="1"/>
            <a:r>
              <a:rPr lang="en-GB" altLang="en-US" sz="2800"/>
              <a:t>Caulking</a:t>
            </a:r>
          </a:p>
          <a:p>
            <a:pPr lvl="1" eaLnBrk="1" hangingPunct="1"/>
            <a:r>
              <a:rPr lang="en-GB" altLang="en-US" sz="2800"/>
              <a:t>Sealants</a:t>
            </a:r>
          </a:p>
          <a:p>
            <a:pPr lvl="1" eaLnBrk="1" hangingPunct="1"/>
            <a:r>
              <a:rPr lang="en-GB" altLang="en-US" sz="2800"/>
              <a:t>Roof coating</a:t>
            </a:r>
          </a:p>
          <a:p>
            <a:pPr lvl="1" eaLnBrk="1" hangingPunct="1"/>
            <a:r>
              <a:rPr lang="en-GB" altLang="en-US" sz="2800"/>
              <a:t>Roofing felt</a:t>
            </a:r>
          </a:p>
          <a:p>
            <a:pPr lvl="1" eaLnBrk="1" hangingPunct="1"/>
            <a:r>
              <a:rPr lang="en-GB" altLang="en-US" sz="2800"/>
              <a:t>Gutter lining</a:t>
            </a:r>
          </a:p>
          <a:p>
            <a:pPr lvl="1" eaLnBrk="1" hangingPunct="1"/>
            <a:r>
              <a:rPr lang="en-GB" altLang="en-US" sz="2800"/>
              <a:t>DPC</a:t>
            </a:r>
          </a:p>
        </p:txBody>
      </p:sp>
      <p:graphicFrame>
        <p:nvGraphicFramePr>
          <p:cNvPr id="52228" name="Object 4">
            <a:extLst>
              <a:ext uri="{FF2B5EF4-FFF2-40B4-BE49-F238E27FC236}">
                <a16:creationId xmlns:a16="http://schemas.microsoft.com/office/drawing/2014/main" id="{538DDDE2-23EB-4A15-80DB-03E0D887BF5F}"/>
              </a:ext>
            </a:extLst>
          </p:cNvPr>
          <p:cNvGraphicFramePr>
            <a:graphicFrameLocks noChangeAspect="1"/>
          </p:cNvGraphicFramePr>
          <p:nvPr/>
        </p:nvGraphicFramePr>
        <p:xfrm>
          <a:off x="4162425" y="2087563"/>
          <a:ext cx="4032250" cy="3141662"/>
        </p:xfrm>
        <a:graphic>
          <a:graphicData uri="http://schemas.openxmlformats.org/presentationml/2006/ole">
            <mc:AlternateContent xmlns:mc="http://schemas.openxmlformats.org/markup-compatibility/2006">
              <mc:Choice xmlns:v="urn:schemas-microsoft-com:vml" Requires="v">
                <p:oleObj spid="_x0000_s7170" name="Image" r:id="rId4" imgW="1203094" imgH="739114" progId="Photoshop.Image.7">
                  <p:embed/>
                </p:oleObj>
              </mc:Choice>
              <mc:Fallback>
                <p:oleObj name="Image" r:id="rId4" imgW="1203094" imgH="739114" progId="Photoshop.Image.7">
                  <p:embed/>
                  <p:pic>
                    <p:nvPicPr>
                      <p:cNvPr id="52228" name="Object 4">
                        <a:extLst>
                          <a:ext uri="{FF2B5EF4-FFF2-40B4-BE49-F238E27FC236}">
                            <a16:creationId xmlns:a16="http://schemas.microsoft.com/office/drawing/2014/main" id="{538DDDE2-23EB-4A15-80DB-03E0D887BF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2425" y="2087563"/>
                        <a:ext cx="403225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2229" name="Picture 5" descr="asb_bituminCement01">
            <a:extLst>
              <a:ext uri="{FF2B5EF4-FFF2-40B4-BE49-F238E27FC236}">
                <a16:creationId xmlns:a16="http://schemas.microsoft.com/office/drawing/2014/main" id="{A541D8C4-93D8-4A73-B8AD-664B355BD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1341438"/>
            <a:ext cx="1728788"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sbestos-Building-Picture">
            <a:extLst>
              <a:ext uri="{FF2B5EF4-FFF2-40B4-BE49-F238E27FC236}">
                <a16:creationId xmlns:a16="http://schemas.microsoft.com/office/drawing/2014/main" id="{B1253FBA-2FBD-4888-AC12-BDEAE27D4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8177213"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414592" cy="1152127"/>
          </a:xfrm>
        </p:spPr>
        <p:txBody>
          <a:bodyPr>
            <a:noAutofit/>
          </a:bodyPr>
          <a:lstStyle/>
          <a:p>
            <a:r>
              <a:rPr lang="en-GB" sz="3600" b="1" dirty="0">
                <a:solidFill>
                  <a:srgbClr val="7030A0"/>
                </a:solidFill>
              </a:rPr>
              <a:t>Who is the duty holder in educational establishments?</a:t>
            </a:r>
          </a:p>
        </p:txBody>
      </p:sp>
      <p:sp>
        <p:nvSpPr>
          <p:cNvPr id="3" name="Content Placeholder 2"/>
          <p:cNvSpPr>
            <a:spLocks noGrp="1"/>
          </p:cNvSpPr>
          <p:nvPr>
            <p:ph type="subTitle" idx="1"/>
          </p:nvPr>
        </p:nvSpPr>
        <p:spPr>
          <a:xfrm>
            <a:off x="685800" y="1916832"/>
            <a:ext cx="7772400" cy="4176464"/>
          </a:xfrm>
        </p:spPr>
        <p:txBody>
          <a:bodyPr vert="horz" lIns="91440" tIns="45720" rIns="91440" bIns="45720" rtlCol="0" anchor="t">
            <a:normAutofit fontScale="92500" lnSpcReduction="10000"/>
          </a:bodyPr>
          <a:lstStyle/>
          <a:p>
            <a:pPr algn="l"/>
            <a:endParaRPr lang="en-GB" sz="1800" dirty="0">
              <a:solidFill>
                <a:schemeClr val="tx1"/>
              </a:solidFill>
            </a:endParaRPr>
          </a:p>
          <a:p>
            <a:pPr marL="285750" indent="-285750" algn="l">
              <a:buFont typeface="Arial" panose="020B0604020202020204" pitchFamily="34" charset="0"/>
              <a:buChar char="•"/>
            </a:pPr>
            <a:r>
              <a:rPr lang="en-GB" sz="2600" dirty="0">
                <a:solidFill>
                  <a:schemeClr val="tx1"/>
                </a:solidFill>
              </a:rPr>
              <a:t>‘Duty holders’ includes anyone with an obligation for the maintenance and repair of the premises.</a:t>
            </a:r>
          </a:p>
          <a:p>
            <a:pPr marL="285750" indent="-285750" algn="l">
              <a:buFont typeface="Arial" panose="020B0604020202020204" pitchFamily="34" charset="0"/>
              <a:buChar char="•"/>
            </a:pPr>
            <a:r>
              <a:rPr lang="en-GB" sz="2600" dirty="0">
                <a:solidFill>
                  <a:schemeClr val="tx1"/>
                </a:solidFill>
              </a:rPr>
              <a:t>The </a:t>
            </a:r>
            <a:r>
              <a:rPr lang="en-GB" sz="2600" b="1" u="sng" dirty="0">
                <a:solidFill>
                  <a:schemeClr val="tx1"/>
                </a:solidFill>
              </a:rPr>
              <a:t>employer is the main duty holder </a:t>
            </a:r>
            <a:r>
              <a:rPr lang="en-GB" sz="2600" dirty="0">
                <a:solidFill>
                  <a:schemeClr val="tx1"/>
                </a:solidFill>
              </a:rPr>
              <a:t>but school and college leaders share a key role to play in the safe management of asbestos (in the same way that they report to the employer on other statutory responsibilities).</a:t>
            </a:r>
          </a:p>
          <a:p>
            <a:pPr marL="285750" indent="-285750" algn="l">
              <a:buFont typeface="Arial" panose="020B0604020202020204" pitchFamily="34" charset="0"/>
              <a:buChar char="•"/>
            </a:pPr>
            <a:r>
              <a:rPr lang="en-GB" sz="2600" dirty="0">
                <a:solidFill>
                  <a:schemeClr val="tx1"/>
                </a:solidFill>
              </a:rPr>
              <a:t>Where governing bodies are not the employer, they nonetheless have duties as ‘persons in control of premises’ under Health and Safety at Work Act and should offer strategic direction and oversight of asbestos management to mitigate against the risk to employees and others.</a:t>
            </a:r>
          </a:p>
          <a:p>
            <a:pPr marL="285750" indent="-285750" algn="l">
              <a:buFont typeface="Arial" panose="020B0604020202020204" pitchFamily="34" charset="0"/>
              <a:buChar char="•"/>
            </a:pPr>
            <a:endParaRPr lang="en-GB" sz="1900" dirty="0">
              <a:solidFill>
                <a:schemeClr val="tx1"/>
              </a:solidFill>
            </a:endParaRPr>
          </a:p>
          <a:p>
            <a:pPr marL="342900" indent="-342900" algn="l">
              <a:buFont typeface="Arial" panose="020B0604020202020204" pitchFamily="34" charset="0"/>
              <a:buChar char="•"/>
            </a:pPr>
            <a:endParaRPr lang="en-GB" sz="1400" dirty="0"/>
          </a:p>
          <a:p>
            <a:pPr marL="0" indent="0" algn="l">
              <a:buNone/>
            </a:pPr>
            <a:endParaRPr lang="en-GB" dirty="0"/>
          </a:p>
        </p:txBody>
      </p:sp>
    </p:spTree>
    <p:extLst>
      <p:ext uri="{BB962C8B-B14F-4D97-AF65-F5344CB8AC3E}">
        <p14:creationId xmlns:p14="http://schemas.microsoft.com/office/powerpoint/2010/main" val="86328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936104"/>
          </a:xfrm>
        </p:spPr>
        <p:txBody>
          <a:bodyPr>
            <a:normAutofit/>
          </a:bodyPr>
          <a:lstStyle/>
          <a:p>
            <a:r>
              <a:rPr lang="en-GB" sz="3600" b="1" dirty="0">
                <a:solidFill>
                  <a:srgbClr val="7030A0"/>
                </a:solidFill>
              </a:rPr>
              <a:t>School/College leaders should</a:t>
            </a:r>
          </a:p>
        </p:txBody>
      </p:sp>
      <p:sp>
        <p:nvSpPr>
          <p:cNvPr id="3" name="Content Placeholder 2"/>
          <p:cNvSpPr>
            <a:spLocks noGrp="1"/>
          </p:cNvSpPr>
          <p:nvPr>
            <p:ph type="subTitle" idx="1"/>
          </p:nvPr>
        </p:nvSpPr>
        <p:spPr>
          <a:xfrm>
            <a:off x="685800" y="1556793"/>
            <a:ext cx="7772400" cy="4536503"/>
          </a:xfrm>
        </p:spPr>
        <p:txBody>
          <a:bodyPr>
            <a:normAutofit/>
          </a:bodyPr>
          <a:lstStyle/>
          <a:p>
            <a:endParaRPr lang="en-GB" sz="900" dirty="0"/>
          </a:p>
          <a:p>
            <a:pPr marL="342900" indent="-342900" algn="l">
              <a:buFont typeface="Arial" panose="020B0604020202020204" pitchFamily="34" charset="0"/>
              <a:buChar char="•"/>
            </a:pPr>
            <a:r>
              <a:rPr lang="en-GB" dirty="0">
                <a:solidFill>
                  <a:schemeClr val="tx1"/>
                </a:solidFill>
              </a:rPr>
              <a:t>Clarify with their employer (whether LA, Trust, GB or other) what is expected of them.</a:t>
            </a:r>
            <a:r>
              <a:rPr lang="en-GB" dirty="0"/>
              <a:t> </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solidFill>
                  <a:schemeClr val="tx1"/>
                </a:solidFill>
              </a:rPr>
              <a:t>Discuss with the employer the information, instruction, resources (including time) and training that is necessary in order to fulfil this role effectively.</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0" indent="0" algn="l">
              <a:buNone/>
            </a:pPr>
            <a:endParaRPr lang="en-GB" dirty="0"/>
          </a:p>
        </p:txBody>
      </p:sp>
    </p:spTree>
    <p:extLst>
      <p:ext uri="{BB962C8B-B14F-4D97-AF65-F5344CB8AC3E}">
        <p14:creationId xmlns:p14="http://schemas.microsoft.com/office/powerpoint/2010/main" val="212955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936104"/>
          </a:xfrm>
        </p:spPr>
        <p:txBody>
          <a:bodyPr>
            <a:noAutofit/>
          </a:bodyPr>
          <a:lstStyle/>
          <a:p>
            <a:r>
              <a:rPr lang="en-GB" sz="2400" b="1" dirty="0">
                <a:solidFill>
                  <a:srgbClr val="7030A0"/>
                </a:solidFill>
              </a:rPr>
              <a:t> </a:t>
            </a:r>
            <a:r>
              <a:rPr lang="en-GB" sz="3600" b="1" dirty="0">
                <a:solidFill>
                  <a:srgbClr val="7030A0"/>
                </a:solidFill>
              </a:rPr>
              <a:t>What needs to be done to meet core requirements</a:t>
            </a:r>
            <a:endParaRPr lang="en-GB" sz="2400" b="1" dirty="0">
              <a:solidFill>
                <a:srgbClr val="7030A0"/>
              </a:solidFill>
            </a:endParaRPr>
          </a:p>
        </p:txBody>
      </p:sp>
      <p:sp>
        <p:nvSpPr>
          <p:cNvPr id="3" name="Content Placeholder 2"/>
          <p:cNvSpPr>
            <a:spLocks noGrp="1"/>
          </p:cNvSpPr>
          <p:nvPr>
            <p:ph type="subTitle" idx="1"/>
          </p:nvPr>
        </p:nvSpPr>
        <p:spPr>
          <a:xfrm>
            <a:off x="685800" y="1556793"/>
            <a:ext cx="7772400" cy="4536503"/>
          </a:xfrm>
        </p:spPr>
        <p:txBody>
          <a:bodyPr>
            <a:normAutofit fontScale="85000" lnSpcReduction="20000"/>
          </a:bodyPr>
          <a:lstStyle/>
          <a:p>
            <a:endParaRPr lang="en-GB" sz="700" dirty="0"/>
          </a:p>
          <a:p>
            <a:pPr algn="l"/>
            <a:r>
              <a:rPr lang="en-GB" sz="2800" dirty="0">
                <a:solidFill>
                  <a:schemeClr val="tx1"/>
                </a:solidFill>
              </a:rPr>
              <a:t>There are 4 core steps:</a:t>
            </a:r>
          </a:p>
          <a:p>
            <a:pPr algn="l"/>
            <a:r>
              <a:rPr lang="en-GB" sz="2800" b="1" dirty="0">
                <a:solidFill>
                  <a:schemeClr val="tx1"/>
                </a:solidFill>
              </a:rPr>
              <a:t>Step 1 – undertake a survey</a:t>
            </a:r>
          </a:p>
          <a:p>
            <a:pPr algn="l"/>
            <a:r>
              <a:rPr lang="en-GB" sz="2400" dirty="0">
                <a:solidFill>
                  <a:schemeClr val="tx1"/>
                </a:solidFill>
              </a:rPr>
              <a:t>A survey must be undertaken by an asbestos professional  to indicate the location, type and conditions of </a:t>
            </a:r>
            <a:r>
              <a:rPr lang="en-GB" sz="2400" u="sng" dirty="0">
                <a:solidFill>
                  <a:schemeClr val="tx1"/>
                </a:solidFill>
              </a:rPr>
              <a:t>all</a:t>
            </a:r>
            <a:r>
              <a:rPr lang="en-GB" sz="2400" dirty="0">
                <a:solidFill>
                  <a:schemeClr val="tx1"/>
                </a:solidFill>
              </a:rPr>
              <a:t> asbestos containing materials (ACMs.) </a:t>
            </a:r>
          </a:p>
          <a:p>
            <a:pPr marL="342900" indent="-342900" algn="l">
              <a:buFont typeface="Arial" panose="020B0604020202020204" pitchFamily="34" charset="0"/>
              <a:buChar char="•"/>
            </a:pPr>
            <a:r>
              <a:rPr lang="en-GB" sz="2400" dirty="0">
                <a:solidFill>
                  <a:schemeClr val="tx1"/>
                </a:solidFill>
              </a:rPr>
              <a:t>surveys should be undertaken in accordance with HSE guidance by a UKAS accredited surveyor </a:t>
            </a:r>
            <a:r>
              <a:rPr lang="en-GB" sz="2400" dirty="0">
                <a:solidFill>
                  <a:schemeClr val="tx1"/>
                </a:solidFill>
                <a:hlinkClick r:id="rId3"/>
              </a:rPr>
              <a:t>https://www.hse.gov.uk/asbestos/surveyors.htm</a:t>
            </a:r>
            <a:r>
              <a:rPr lang="en-GB" sz="2400" dirty="0">
                <a:solidFill>
                  <a:schemeClr val="tx1"/>
                </a:solidFill>
              </a:rPr>
              <a:t> </a:t>
            </a:r>
          </a:p>
          <a:p>
            <a:pPr marL="342900" indent="-342900" algn="l">
              <a:buFont typeface="Arial" panose="020B0604020202020204" pitchFamily="34" charset="0"/>
              <a:buChar char="•"/>
            </a:pPr>
            <a:r>
              <a:rPr lang="en-GB" sz="2400" dirty="0">
                <a:solidFill>
                  <a:schemeClr val="tx1"/>
                </a:solidFill>
              </a:rPr>
              <a:t>the UKAS website </a:t>
            </a:r>
            <a:r>
              <a:rPr lang="en-GB" sz="2400" dirty="0">
                <a:solidFill>
                  <a:schemeClr val="tx1"/>
                </a:solidFill>
                <a:hlinkClick r:id="rId4"/>
              </a:rPr>
              <a:t>https://www.ukas.com/</a:t>
            </a:r>
            <a:r>
              <a:rPr lang="en-GB" sz="2400" dirty="0">
                <a:solidFill>
                  <a:schemeClr val="tx1"/>
                </a:solidFill>
              </a:rPr>
              <a:t>    will help you find an accredited surveyor </a:t>
            </a:r>
          </a:p>
          <a:p>
            <a:pPr marL="342900" indent="-342900" algn="l">
              <a:buFont typeface="Arial" panose="020B0604020202020204" pitchFamily="34" charset="0"/>
              <a:buChar char="•"/>
            </a:pPr>
            <a:r>
              <a:rPr lang="en-GB" sz="2400" dirty="0">
                <a:solidFill>
                  <a:schemeClr val="tx1"/>
                </a:solidFill>
              </a:rPr>
              <a:t>surveyors must be told to indicate areas of ‘presumed’ hidden asbestos. Certain types of schools built using prefabricated components (known as system built) contain large amounts of hidden asbestos</a:t>
            </a:r>
            <a:endParaRPr lang="en-GB" sz="2400" dirty="0">
              <a:solidFill>
                <a:schemeClr val="tx1"/>
              </a:solidFill>
              <a:highlight>
                <a:srgbClr val="FFFF00"/>
              </a:highlight>
            </a:endParaRPr>
          </a:p>
          <a:p>
            <a:pPr marL="342900" indent="-342900" algn="l">
              <a:buFont typeface="Arial" panose="020B0604020202020204" pitchFamily="34" charset="0"/>
              <a:buChar char="•"/>
            </a:pPr>
            <a:r>
              <a:rPr lang="en-GB" sz="2400" dirty="0">
                <a:solidFill>
                  <a:schemeClr val="tx1"/>
                </a:solidFill>
              </a:rPr>
              <a:t>if the survey uncovers evidence of high-risk materials, the surveyor will recommend removal</a:t>
            </a:r>
          </a:p>
          <a:p>
            <a:pPr marL="285750" indent="-285750" algn="l">
              <a:buFont typeface="Arial" panose="020B0604020202020204" pitchFamily="34" charset="0"/>
              <a:buChar char="•"/>
            </a:pPr>
            <a:endParaRPr lang="en-GB" sz="2800" dirty="0">
              <a:solidFill>
                <a:schemeClr val="tx1"/>
              </a:solidFill>
              <a:highlight>
                <a:srgbClr val="FFFF00"/>
              </a:highlight>
            </a:endParaRPr>
          </a:p>
          <a:p>
            <a:pPr marL="285750" indent="-285750" algn="l">
              <a:buFont typeface="Arial" panose="020B0604020202020204" pitchFamily="34" charset="0"/>
              <a:buChar char="•"/>
            </a:pPr>
            <a:endParaRPr lang="en-GB" sz="2000" dirty="0">
              <a:highlight>
                <a:srgbClr val="FFFF00"/>
              </a:highlight>
            </a:endParaRP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0" indent="0" algn="l">
              <a:buNone/>
            </a:pPr>
            <a:endParaRPr lang="en-GB" dirty="0"/>
          </a:p>
        </p:txBody>
      </p:sp>
    </p:spTree>
    <p:extLst>
      <p:ext uri="{BB962C8B-B14F-4D97-AF65-F5344CB8AC3E}">
        <p14:creationId xmlns:p14="http://schemas.microsoft.com/office/powerpoint/2010/main" val="134737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936104"/>
          </a:xfrm>
        </p:spPr>
        <p:txBody>
          <a:bodyPr>
            <a:normAutofit/>
          </a:bodyPr>
          <a:lstStyle/>
          <a:p>
            <a:pPr algn="l"/>
            <a:r>
              <a:rPr lang="en-GB" sz="3600" b="1" dirty="0"/>
              <a:t>Step 2 – assess the risk</a:t>
            </a:r>
          </a:p>
        </p:txBody>
      </p:sp>
      <p:sp>
        <p:nvSpPr>
          <p:cNvPr id="3" name="Content Placeholder 2"/>
          <p:cNvSpPr>
            <a:spLocks noGrp="1"/>
          </p:cNvSpPr>
          <p:nvPr>
            <p:ph type="subTitle" idx="1"/>
          </p:nvPr>
        </p:nvSpPr>
        <p:spPr>
          <a:xfrm>
            <a:off x="827584" y="1120688"/>
            <a:ext cx="7772400" cy="5112568"/>
          </a:xfrm>
        </p:spPr>
        <p:txBody>
          <a:bodyPr>
            <a:normAutofit fontScale="92500" lnSpcReduction="10000"/>
          </a:bodyPr>
          <a:lstStyle/>
          <a:p>
            <a:endParaRPr lang="en-GB" sz="700" dirty="0"/>
          </a:p>
          <a:p>
            <a:pPr marL="342900" indent="-342900" algn="l">
              <a:buFont typeface="Arial" panose="020B0604020202020204" pitchFamily="34" charset="0"/>
              <a:buChar char="•"/>
            </a:pPr>
            <a:r>
              <a:rPr lang="en-GB" sz="2400" dirty="0">
                <a:solidFill>
                  <a:schemeClr val="tx1"/>
                </a:solidFill>
              </a:rPr>
              <a:t>‘material’ assessment – provided within the survey – assessment of each item of material.</a:t>
            </a:r>
          </a:p>
          <a:p>
            <a:pPr marL="342900" indent="-342900" algn="l">
              <a:buFont typeface="Arial" panose="020B0604020202020204" pitchFamily="34" charset="0"/>
              <a:buChar char="•"/>
            </a:pPr>
            <a:r>
              <a:rPr lang="en-GB" sz="2400" dirty="0">
                <a:solidFill>
                  <a:schemeClr val="tx1"/>
                </a:solidFill>
              </a:rPr>
              <a:t>‘priority’ assessment  - an assessment of the likelihood of disturbance,  with input from the educational establishment, as they will best understand how the building is utilised and the potential risks, supported by the surveyor (See HSG227 </a:t>
            </a:r>
            <a:r>
              <a:rPr lang="en-GB" sz="2400" dirty="0">
                <a:solidFill>
                  <a:schemeClr val="tx1"/>
                </a:solidFill>
                <a:hlinkClick r:id="rId3"/>
              </a:rPr>
              <a:t>https://www.hse.gov.uk/pubns/priced/hsg227.pdf</a:t>
            </a:r>
            <a:r>
              <a:rPr lang="en-GB" sz="2400" dirty="0">
                <a:solidFill>
                  <a:schemeClr val="tx1"/>
                </a:solidFill>
              </a:rPr>
              <a:t>   – without consulting this, the risk is likely to be underestimated).</a:t>
            </a:r>
          </a:p>
          <a:p>
            <a:pPr marL="342900" indent="-342900" algn="l">
              <a:buFont typeface="Arial" panose="020B0604020202020204" pitchFamily="34" charset="0"/>
              <a:buChar char="•"/>
            </a:pPr>
            <a:r>
              <a:rPr lang="en-GB" sz="2400" dirty="0">
                <a:solidFill>
                  <a:schemeClr val="tx1"/>
                </a:solidFill>
              </a:rPr>
              <a:t>‘total’ assessment – the combined assessment from the two assessments, which will dictate how the asbestos is managed.*</a:t>
            </a:r>
            <a:endParaRPr lang="en-GB" sz="2000" dirty="0"/>
          </a:p>
          <a:p>
            <a:pPr marL="342900" indent="-342900" algn="l">
              <a:buFont typeface="Arial" panose="020B0604020202020204" pitchFamily="34" charset="0"/>
              <a:buChar char="•"/>
            </a:pPr>
            <a:r>
              <a:rPr lang="en-GB" sz="2400" dirty="0">
                <a:solidFill>
                  <a:schemeClr val="tx1"/>
                </a:solidFill>
              </a:rPr>
              <a:t>see further guidance from the HSE at </a:t>
            </a:r>
            <a:r>
              <a:rPr lang="en-GB" sz="2400" u="sng" dirty="0">
                <a:solidFill>
                  <a:srgbClr val="3333CC"/>
                </a:solidFill>
                <a:hlinkClick r:id="rId4"/>
              </a:rPr>
              <a:t>https://www.hse.gov.uk/pubns/books/hsg227.htm</a:t>
            </a:r>
            <a:r>
              <a:rPr lang="en-GB" sz="2400" dirty="0">
                <a:solidFill>
                  <a:srgbClr val="3333CC"/>
                </a:solidFill>
              </a:rPr>
              <a:t> </a:t>
            </a:r>
            <a:r>
              <a:rPr lang="en-GB" sz="2400" dirty="0">
                <a:solidFill>
                  <a:schemeClr val="tx1"/>
                </a:solidFill>
              </a:rPr>
              <a:t>   Appendix 4 has model guidance for schools that points out that normal classroom activity is highly likely to disturb accessible asbestos. </a:t>
            </a:r>
          </a:p>
          <a:p>
            <a:pPr algn="l"/>
            <a:endParaRPr lang="en-GB" sz="2000" dirty="0">
              <a:highlight>
                <a:srgbClr val="FFFF00"/>
              </a:highlight>
            </a:endParaRPr>
          </a:p>
          <a:p>
            <a:pPr marL="342900" indent="-342900" algn="l">
              <a:buFont typeface="Arial" panose="020B0604020202020204" pitchFamily="34" charset="0"/>
              <a:buChar char="•"/>
            </a:pPr>
            <a:endParaRPr lang="en-GB" sz="2400" dirty="0"/>
          </a:p>
          <a:p>
            <a:pPr algn="l"/>
            <a:endParaRPr lang="en-GB" sz="2400" dirty="0"/>
          </a:p>
          <a:p>
            <a:pPr marL="0" indent="0" algn="l">
              <a:buNone/>
            </a:pPr>
            <a:endParaRPr lang="en-GB" dirty="0"/>
          </a:p>
        </p:txBody>
      </p:sp>
      <p:sp>
        <p:nvSpPr>
          <p:cNvPr id="4" name="Footer Placeholder 3">
            <a:extLst>
              <a:ext uri="{FF2B5EF4-FFF2-40B4-BE49-F238E27FC236}">
                <a16:creationId xmlns:a16="http://schemas.microsoft.com/office/drawing/2014/main" id="{709EB2B5-7D70-41D1-8FDA-D2E8FC7612F1}"/>
              </a:ext>
            </a:extLst>
          </p:cNvPr>
          <p:cNvSpPr>
            <a:spLocks noGrp="1"/>
          </p:cNvSpPr>
          <p:nvPr>
            <p:ph type="ftr" sz="quarter" idx="11"/>
          </p:nvPr>
        </p:nvSpPr>
        <p:spPr>
          <a:xfrm>
            <a:off x="2483768" y="5949280"/>
            <a:ext cx="4104456" cy="772195"/>
          </a:xfrm>
        </p:spPr>
        <p:txBody>
          <a:bodyPr/>
          <a:lstStyle/>
          <a:p>
            <a:r>
              <a:rPr lang="en-GB" sz="1600" dirty="0"/>
              <a:t>*Use this tool to combine the scores https://www.hse.gov.uk/asbestos/assets/docs/materials-priority-scoring.pdf </a:t>
            </a:r>
          </a:p>
        </p:txBody>
      </p:sp>
    </p:spTree>
    <p:extLst>
      <p:ext uri="{BB962C8B-B14F-4D97-AF65-F5344CB8AC3E}">
        <p14:creationId xmlns:p14="http://schemas.microsoft.com/office/powerpoint/2010/main" val="68144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404665"/>
            <a:ext cx="7772400" cy="5688632"/>
          </a:xfrm>
        </p:spPr>
        <p:txBody>
          <a:bodyPr>
            <a:normAutofit fontScale="92500"/>
          </a:bodyPr>
          <a:lstStyle/>
          <a:p>
            <a:endParaRPr lang="en-GB" sz="700" dirty="0"/>
          </a:p>
          <a:p>
            <a:pPr algn="l"/>
            <a:r>
              <a:rPr lang="en-GB" sz="3600" b="1" dirty="0">
                <a:solidFill>
                  <a:schemeClr val="tx1"/>
                </a:solidFill>
              </a:rPr>
              <a:t>Step 3 – create a register</a:t>
            </a:r>
          </a:p>
          <a:p>
            <a:pPr algn="l"/>
            <a:r>
              <a:rPr lang="en-GB" sz="3600" dirty="0">
                <a:solidFill>
                  <a:schemeClr val="tx1"/>
                </a:solidFill>
              </a:rPr>
              <a:t>Together the </a:t>
            </a:r>
            <a:r>
              <a:rPr lang="en-GB" sz="3600" b="1" dirty="0">
                <a:solidFill>
                  <a:schemeClr val="tx1"/>
                </a:solidFill>
              </a:rPr>
              <a:t>survey</a:t>
            </a:r>
            <a:r>
              <a:rPr lang="en-GB" sz="3600" dirty="0">
                <a:solidFill>
                  <a:schemeClr val="tx1"/>
                </a:solidFill>
              </a:rPr>
              <a:t> and </a:t>
            </a:r>
            <a:r>
              <a:rPr lang="en-GB" sz="3600" b="1" dirty="0">
                <a:solidFill>
                  <a:schemeClr val="tx1"/>
                </a:solidFill>
              </a:rPr>
              <a:t>risk assessment </a:t>
            </a:r>
            <a:r>
              <a:rPr lang="en-GB" sz="3600" dirty="0">
                <a:solidFill>
                  <a:schemeClr val="tx1"/>
                </a:solidFill>
              </a:rPr>
              <a:t>will lead to an </a:t>
            </a:r>
            <a:r>
              <a:rPr lang="en-GB" sz="3600" b="1" dirty="0">
                <a:solidFill>
                  <a:schemeClr val="tx1"/>
                </a:solidFill>
              </a:rPr>
              <a:t>asbestos register </a:t>
            </a:r>
            <a:r>
              <a:rPr lang="en-GB" sz="3600" dirty="0">
                <a:solidFill>
                  <a:schemeClr val="tx1"/>
                </a:solidFill>
              </a:rPr>
              <a:t>which will:</a:t>
            </a:r>
          </a:p>
          <a:p>
            <a:pPr algn="l"/>
            <a:endParaRPr lang="en-GB" sz="1300" dirty="0">
              <a:solidFill>
                <a:schemeClr val="tx1"/>
              </a:solidFill>
            </a:endParaRPr>
          </a:p>
          <a:p>
            <a:pPr marL="342900" indent="-342900" algn="l">
              <a:buFont typeface="Arial" panose="020B0604020202020204" pitchFamily="34" charset="0"/>
              <a:buChar char="•"/>
            </a:pPr>
            <a:r>
              <a:rPr lang="en-GB" sz="2800" dirty="0">
                <a:solidFill>
                  <a:schemeClr val="tx1"/>
                </a:solidFill>
              </a:rPr>
              <a:t>provide a clear record, including photos, showing the location, extent and condition of ACMs.</a:t>
            </a:r>
          </a:p>
          <a:p>
            <a:pPr marL="342900" indent="-342900" algn="l">
              <a:buFont typeface="Arial" panose="020B0604020202020204" pitchFamily="34" charset="0"/>
              <a:buChar char="•"/>
            </a:pPr>
            <a:r>
              <a:rPr lang="en-GB" sz="2800" dirty="0">
                <a:solidFill>
                  <a:schemeClr val="tx1"/>
                </a:solidFill>
              </a:rPr>
              <a:t>capture where asbestos may be present or must be assumed to be present if it can not be ruled out.</a:t>
            </a:r>
          </a:p>
          <a:p>
            <a:pPr algn="l"/>
            <a:r>
              <a:rPr lang="en-GB" sz="2800" dirty="0">
                <a:solidFill>
                  <a:schemeClr val="tx1"/>
                </a:solidFill>
              </a:rPr>
              <a:t>The register is a </a:t>
            </a:r>
            <a:r>
              <a:rPr lang="en-GB" sz="2800" b="1" u="sng" dirty="0">
                <a:solidFill>
                  <a:schemeClr val="tx1"/>
                </a:solidFill>
              </a:rPr>
              <a:t>working document </a:t>
            </a:r>
            <a:r>
              <a:rPr lang="en-GB" sz="2800" dirty="0">
                <a:solidFill>
                  <a:schemeClr val="tx1"/>
                </a:solidFill>
              </a:rPr>
              <a:t>which must be kept under review in light of changing circumstances and shared with staff and union health and safety reps.</a:t>
            </a:r>
            <a:endParaRPr lang="en-GB" sz="2400" dirty="0">
              <a:highlight>
                <a:srgbClr val="FFFF00"/>
              </a:highlight>
            </a:endParaRP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marL="0" indent="0" algn="l">
              <a:buNone/>
            </a:pPr>
            <a:endParaRPr lang="en-GB" dirty="0"/>
          </a:p>
        </p:txBody>
      </p:sp>
    </p:spTree>
    <p:extLst>
      <p:ext uri="{BB962C8B-B14F-4D97-AF65-F5344CB8AC3E}">
        <p14:creationId xmlns:p14="http://schemas.microsoft.com/office/powerpoint/2010/main" val="1197162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3AADA31FAC24478A9298D5D02E2A12" ma:contentTypeVersion="14" ma:contentTypeDescription="Create a new document." ma:contentTypeScope="" ma:versionID="56d2dc3f13dcb83a70fc1993a3c27f98">
  <xsd:schema xmlns:xsd="http://www.w3.org/2001/XMLSchema" xmlns:xs="http://www.w3.org/2001/XMLSchema" xmlns:p="http://schemas.microsoft.com/office/2006/metadata/properties" xmlns:ns1="http://schemas.microsoft.com/sharepoint/v3" xmlns:ns2="67ee807b-b0af-46a5-a5a0-77d51f14c870" xmlns:ns3="1ef7cc66-5c4c-4104-9de6-e50bed330b3a" targetNamespace="http://schemas.microsoft.com/office/2006/metadata/properties" ma:root="true" ma:fieldsID="03c4e05f7bc06f4845750910f10adfd4" ns1:_="" ns2:_="" ns3:_="">
    <xsd:import namespace="http://schemas.microsoft.com/sharepoint/v3"/>
    <xsd:import namespace="67ee807b-b0af-46a5-a5a0-77d51f14c870"/>
    <xsd:import namespace="1ef7cc66-5c4c-4104-9de6-e50bed330b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1:_ip_UnifiedCompliancePolicyProperties" minOccurs="0"/>
                <xsd:element ref="ns1:_ip_UnifiedCompliancePolicyUIAction" minOccurs="0"/>
                <xsd:element ref="ns2:MediaServiceDateTaken" minOccurs="0"/>
                <xsd:element ref="ns2:MediaServiceLocation" minOccurs="0"/>
                <xsd:element ref="ns3:SharedWithDetails" minOccurs="0"/>
                <xsd:element ref="ns3:SharedWithUser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e807b-b0af-46a5-a5a0-77d51f14c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f7cc66-5c4c-4104-9de6-e50bed330b3a" elementFormDefault="qualified">
    <xsd:import namespace="http://schemas.microsoft.com/office/2006/documentManagement/types"/>
    <xsd:import namespace="http://schemas.microsoft.com/office/infopath/2007/PartnerControls"/>
    <xsd:element name="SharedWithDetails" ma:index="16" nillable="true" ma:displayName="Shared With Details" ma:internalName="SharedWithDetails" ma:readOnly="true">
      <xsd:simpleType>
        <xsd:restriction base="dms:Note">
          <xsd:maxLength value="255"/>
        </xsd:restrictio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EEE92A-CDB3-4F8F-AFA6-F092948A4C2F}">
  <ds:schemaRefs>
    <ds:schemaRef ds:uri="http://schemas.microsoft.com/sharepoint/v3/contenttype/forms"/>
  </ds:schemaRefs>
</ds:datastoreItem>
</file>

<file path=customXml/itemProps2.xml><?xml version="1.0" encoding="utf-8"?>
<ds:datastoreItem xmlns:ds="http://schemas.openxmlformats.org/officeDocument/2006/customXml" ds:itemID="{928A70DB-7DD9-43BC-B3D7-D9FF4267AC54}">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2F4B4F92-7F3C-4F4C-9367-9E37BB012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ee807b-b0af-46a5-a5a0-77d51f14c870"/>
    <ds:schemaRef ds:uri="1ef7cc66-5c4c-4104-9de6-e50bed330b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396</TotalTime>
  <Words>2462</Words>
  <Application>Microsoft Office PowerPoint</Application>
  <PresentationFormat>On-screen Show (4:3)</PresentationFormat>
  <Paragraphs>339</Paragraphs>
  <Slides>43</Slides>
  <Notes>40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43</vt:i4>
      </vt:variant>
    </vt:vector>
  </HeadingPairs>
  <TitlesOfParts>
    <vt:vector size="54" baseType="lpstr">
      <vt:lpstr>Aharoni</vt:lpstr>
      <vt:lpstr>Arial</vt:lpstr>
      <vt:lpstr>Calibri</vt:lpstr>
      <vt:lpstr>Courier New</vt:lpstr>
      <vt:lpstr>Tahoma</vt:lpstr>
      <vt:lpstr>Times</vt:lpstr>
      <vt:lpstr>Times New Roman</vt:lpstr>
      <vt:lpstr>Office Theme</vt:lpstr>
      <vt:lpstr>Custom Design</vt:lpstr>
      <vt:lpstr>Image</vt:lpstr>
      <vt:lpstr>Scanned Photo</vt:lpstr>
      <vt:lpstr>Managing Asbestos in your Educational Establishment  </vt:lpstr>
      <vt:lpstr>Explaining the Risk</vt:lpstr>
      <vt:lpstr>PowerPoint Presentation</vt:lpstr>
      <vt:lpstr>Who is responsible for protecting students, staff and visitors?</vt:lpstr>
      <vt:lpstr>Who is the duty holder in educational establishments?</vt:lpstr>
      <vt:lpstr>School/College leaders should</vt:lpstr>
      <vt:lpstr> What needs to be done to meet core requirements</vt:lpstr>
      <vt:lpstr>Step 2 – assess the risk</vt:lpstr>
      <vt:lpstr>PowerPoint Presentation</vt:lpstr>
      <vt:lpstr>PowerPoint Presentation</vt:lpstr>
      <vt:lpstr>PowerPoint Presentation</vt:lpstr>
      <vt:lpstr>PowerPoint Presentation</vt:lpstr>
      <vt:lpstr>Part 4 - Communication &amp; Training</vt:lpstr>
      <vt:lpstr>Consultation with health and safety reps</vt:lpstr>
      <vt:lpstr>PowerPoint Presentation</vt:lpstr>
      <vt:lpstr>Part 5 – Keep the register and AMP under review</vt:lpstr>
      <vt:lpstr>PowerPoint Presentation</vt:lpstr>
      <vt:lpstr>PowerPoint Presentation</vt:lpstr>
      <vt:lpstr>Flooding</vt:lpstr>
      <vt:lpstr>Use of drawing pins and staples</vt:lpstr>
      <vt:lpstr>PowerPoint Presentation</vt:lpstr>
      <vt:lpstr>PowerPoint Presentation</vt:lpstr>
      <vt:lpstr>PowerPoint Presentation</vt:lpstr>
      <vt:lpstr>Part 6 – Where is Asbestos found</vt:lpstr>
      <vt:lpstr>Asbestos in Buildings</vt:lpstr>
      <vt:lpstr>Asbestos in Buildings</vt:lpstr>
      <vt:lpstr>PowerPoint Presentation</vt:lpstr>
      <vt:lpstr>Metal covered asbestos clad column with unsealed vertical gap at front of column.  Asbestos can pass through gap into room</vt:lpstr>
      <vt:lpstr>Missing/damaged ceiling tiles let asbestos pass into classrooms via gaps</vt:lpstr>
      <vt:lpstr>Check ceiling tiles for water damage &amp; column fittings for gaps which let asbestos into room</vt:lpstr>
      <vt:lpstr>PowerPoint Presentation</vt:lpstr>
      <vt:lpstr>Asbestos Insulation Board (AIB)</vt:lpstr>
      <vt:lpstr>PowerPoint Presentation</vt:lpstr>
      <vt:lpstr>Asbestos in Buildings</vt:lpstr>
      <vt:lpstr>Asbestos textiles</vt:lpstr>
      <vt:lpstr>Asbestos Textiles</vt:lpstr>
      <vt:lpstr>PowerPoint Presentation</vt:lpstr>
      <vt:lpstr>PowerPoint Presentation</vt:lpstr>
      <vt:lpstr>Asbestos cement</vt:lpstr>
      <vt:lpstr>Asbestos in Buildings</vt:lpstr>
      <vt:lpstr>PowerPoint Presentation</vt:lpstr>
      <vt:lpstr>Asbestos in Buildings</vt:lpstr>
      <vt:lpstr>PowerPoint Presentation</vt:lpstr>
    </vt:vector>
  </TitlesOfParts>
  <Company>Nasuwt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Concerns from the unions Joint Unions Asbestos Committee (JUAC)</dc:title>
  <dc:creator>Michael Phillips;gill.reed427@btinternet.com</dc:creator>
  <cp:lastModifiedBy>Patrick Bennett</cp:lastModifiedBy>
  <cp:revision>153</cp:revision>
  <cp:lastPrinted>2020-02-12T13:18:08Z</cp:lastPrinted>
  <dcterms:created xsi:type="dcterms:W3CDTF">2018-08-29T10:54:15Z</dcterms:created>
  <dcterms:modified xsi:type="dcterms:W3CDTF">2020-02-25T16:00:32Z</dcterms:modified>
  <cp:category>Asbestos in Schools</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0x010100A43AADA31FAC24478A9298D5D02E2A12</vt:lpwstr>
  </property>
  <property fmtid="{D5CDD505-2E9C-101B-9397-08002B2CF9AE}" pid="3" name="Order">
    <vt:r8>395600</vt:r8>
  </property>
</Properties>
</file>